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sldIdLst>
    <p:sldId id="256" r:id="rId5"/>
    <p:sldId id="286" r:id="rId6"/>
    <p:sldId id="257" r:id="rId7"/>
    <p:sldId id="288" r:id="rId8"/>
    <p:sldId id="259" r:id="rId9"/>
    <p:sldId id="260" r:id="rId10"/>
    <p:sldId id="262" r:id="rId11"/>
    <p:sldId id="278" r:id="rId12"/>
    <p:sldId id="264" r:id="rId13"/>
    <p:sldId id="265" r:id="rId14"/>
    <p:sldId id="279" r:id="rId15"/>
    <p:sldId id="263" r:id="rId16"/>
    <p:sldId id="281" r:id="rId17"/>
    <p:sldId id="284" r:id="rId18"/>
    <p:sldId id="274" r:id="rId19"/>
    <p:sldId id="275" r:id="rId20"/>
    <p:sldId id="291" r:id="rId21"/>
    <p:sldId id="266" r:id="rId22"/>
    <p:sldId id="290" r:id="rId23"/>
    <p:sldId id="283" r:id="rId24"/>
    <p:sldId id="272" r:id="rId25"/>
    <p:sldId id="268" r:id="rId26"/>
    <p:sldId id="287" r:id="rId27"/>
    <p:sldId id="282" r:id="rId28"/>
    <p:sldId id="28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595" autoAdjust="0"/>
  </p:normalViewPr>
  <p:slideViewPr>
    <p:cSldViewPr snapToGrid="0">
      <p:cViewPr varScale="1">
        <p:scale>
          <a:sx n="77" d="100"/>
          <a:sy n="77" d="100"/>
        </p:scale>
        <p:origin x="86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0D5F6D-36D3-4224-AC3F-E9BD65A466E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BC1BEB7-547D-4D2C-B610-AF79FDCF25F4}">
      <dgm:prSet custT="1"/>
      <dgm:spPr/>
      <dgm:t>
        <a:bodyPr/>
        <a:lstStyle/>
        <a:p>
          <a:r>
            <a:rPr lang="en-US" sz="2800" b="1" i="1" u="sng" dirty="0"/>
            <a:t>DESIGNING</a:t>
          </a:r>
          <a:r>
            <a:rPr lang="en-US" sz="2800" b="1" dirty="0"/>
            <a:t> </a:t>
          </a:r>
          <a:r>
            <a:rPr lang="en-US" sz="2800" dirty="0"/>
            <a:t>:Of the fixture &amp; tool</a:t>
          </a:r>
        </a:p>
      </dgm:t>
    </dgm:pt>
    <dgm:pt modelId="{AED57517-4799-401D-800C-AD2BFE5A9E65}" type="parTrans" cxnId="{38F049A6-DE37-4FB6-BFC8-3A2B1E8D82B1}">
      <dgm:prSet/>
      <dgm:spPr/>
      <dgm:t>
        <a:bodyPr/>
        <a:lstStyle/>
        <a:p>
          <a:endParaRPr lang="en-US"/>
        </a:p>
      </dgm:t>
    </dgm:pt>
    <dgm:pt modelId="{32C49D98-EB8B-4B91-9B78-FCD9E424DEFF}" type="sibTrans" cxnId="{38F049A6-DE37-4FB6-BFC8-3A2B1E8D82B1}">
      <dgm:prSet/>
      <dgm:spPr/>
      <dgm:t>
        <a:bodyPr/>
        <a:lstStyle/>
        <a:p>
          <a:endParaRPr lang="en-US"/>
        </a:p>
      </dgm:t>
    </dgm:pt>
    <dgm:pt modelId="{B83A1107-DBCE-4E63-B68C-72F90058481C}">
      <dgm:prSet custT="1"/>
      <dgm:spPr/>
      <dgm:t>
        <a:bodyPr/>
        <a:lstStyle/>
        <a:p>
          <a:r>
            <a:rPr lang="en-US" sz="2800" b="1" i="1" u="sng" dirty="0"/>
            <a:t>SIMULATING</a:t>
          </a:r>
          <a:r>
            <a:rPr lang="en-US" sz="2800" dirty="0"/>
            <a:t> : The forming process</a:t>
          </a:r>
        </a:p>
      </dgm:t>
    </dgm:pt>
    <dgm:pt modelId="{429EFED2-ACA5-4FF2-9783-E1C6F2DF9D01}" type="parTrans" cxnId="{5A007658-1EC4-4AFF-B79B-0B83AAF604E1}">
      <dgm:prSet/>
      <dgm:spPr/>
      <dgm:t>
        <a:bodyPr/>
        <a:lstStyle/>
        <a:p>
          <a:endParaRPr lang="en-US"/>
        </a:p>
      </dgm:t>
    </dgm:pt>
    <dgm:pt modelId="{6D771D69-7838-4B2C-B798-93D809769B26}" type="sibTrans" cxnId="{5A007658-1EC4-4AFF-B79B-0B83AAF604E1}">
      <dgm:prSet/>
      <dgm:spPr/>
      <dgm:t>
        <a:bodyPr/>
        <a:lstStyle/>
        <a:p>
          <a:endParaRPr lang="en-US"/>
        </a:p>
      </dgm:t>
    </dgm:pt>
    <dgm:pt modelId="{371774BB-4451-42DA-BCCF-993F50A0C722}">
      <dgm:prSet custT="1"/>
      <dgm:spPr/>
      <dgm:t>
        <a:bodyPr/>
        <a:lstStyle/>
        <a:p>
          <a:r>
            <a:rPr lang="en-US" sz="2800" b="1" i="1" u="sng" dirty="0"/>
            <a:t>PROTOTYPING</a:t>
          </a:r>
          <a:r>
            <a:rPr lang="en-US" sz="2800" dirty="0"/>
            <a:t>: The setup of the process</a:t>
          </a:r>
        </a:p>
      </dgm:t>
    </dgm:pt>
    <dgm:pt modelId="{E616B0E0-9DF0-4D21-BB78-6BF10B416B1C}" type="parTrans" cxnId="{6FA9BD0A-A0B7-421E-AF3E-6EEC9D17A488}">
      <dgm:prSet/>
      <dgm:spPr/>
      <dgm:t>
        <a:bodyPr/>
        <a:lstStyle/>
        <a:p>
          <a:endParaRPr lang="en-US"/>
        </a:p>
      </dgm:t>
    </dgm:pt>
    <dgm:pt modelId="{CF10572F-36F0-4A7C-BD85-993F101B51F9}" type="sibTrans" cxnId="{6FA9BD0A-A0B7-421E-AF3E-6EEC9D17A488}">
      <dgm:prSet/>
      <dgm:spPr/>
      <dgm:t>
        <a:bodyPr/>
        <a:lstStyle/>
        <a:p>
          <a:endParaRPr lang="en-US"/>
        </a:p>
      </dgm:t>
    </dgm:pt>
    <dgm:pt modelId="{C68C93A4-F96E-4EEB-9AAA-F84ED9762B82}">
      <dgm:prSet custT="1"/>
      <dgm:spPr/>
      <dgm:t>
        <a:bodyPr/>
        <a:lstStyle/>
        <a:p>
          <a:r>
            <a:rPr lang="en-US" sz="2800" b="1" i="1" u="sng" dirty="0"/>
            <a:t>TESTING</a:t>
          </a:r>
          <a:r>
            <a:rPr lang="en-US" sz="2800" b="1" i="1" dirty="0"/>
            <a:t>:</a:t>
          </a:r>
          <a:r>
            <a:rPr lang="en-US" sz="2800" b="1" dirty="0"/>
            <a:t> </a:t>
          </a:r>
          <a:r>
            <a:rPr lang="en-US" sz="2800" b="0" dirty="0"/>
            <a:t>Precision &amp; accuracy</a:t>
          </a:r>
        </a:p>
      </dgm:t>
    </dgm:pt>
    <dgm:pt modelId="{C65B2B80-124C-4912-B88C-D7D30BC410EF}" type="parTrans" cxnId="{4357016B-C755-4E8E-9826-0973064D118F}">
      <dgm:prSet/>
      <dgm:spPr/>
      <dgm:t>
        <a:bodyPr/>
        <a:lstStyle/>
        <a:p>
          <a:endParaRPr lang="en-US"/>
        </a:p>
      </dgm:t>
    </dgm:pt>
    <dgm:pt modelId="{0E1B50E8-1CC0-4F46-9BFF-F08F02E07C7F}" type="sibTrans" cxnId="{4357016B-C755-4E8E-9826-0973064D118F}">
      <dgm:prSet/>
      <dgm:spPr/>
      <dgm:t>
        <a:bodyPr/>
        <a:lstStyle/>
        <a:p>
          <a:endParaRPr lang="en-US"/>
        </a:p>
      </dgm:t>
    </dgm:pt>
    <dgm:pt modelId="{3C02C6DC-AF37-40DC-BC4D-BB310CC3A940}" type="pres">
      <dgm:prSet presAssocID="{D10D5F6D-36D3-4224-AC3F-E9BD65A466EE}" presName="root" presStyleCnt="0">
        <dgm:presLayoutVars>
          <dgm:dir/>
          <dgm:resizeHandles val="exact"/>
        </dgm:presLayoutVars>
      </dgm:prSet>
      <dgm:spPr/>
    </dgm:pt>
    <dgm:pt modelId="{825FB812-ED92-4DD6-9D67-53EF3725C2D5}" type="pres">
      <dgm:prSet presAssocID="{EBC1BEB7-547D-4D2C-B610-AF79FDCF25F4}" presName="compNode" presStyleCnt="0"/>
      <dgm:spPr/>
    </dgm:pt>
    <dgm:pt modelId="{2FB9CA01-AA66-45F5-9E67-E1C411981543}" type="pres">
      <dgm:prSet presAssocID="{EBC1BEB7-547D-4D2C-B610-AF79FDCF25F4}" presName="bgRect" presStyleLbl="bgShp" presStyleIdx="0" presStyleCnt="4"/>
      <dgm:spPr/>
    </dgm:pt>
    <dgm:pt modelId="{D7011FDC-61CA-4D6F-87F2-4130B6A1A150}" type="pres">
      <dgm:prSet presAssocID="{EBC1BEB7-547D-4D2C-B610-AF79FDCF25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lder"/>
        </a:ext>
      </dgm:extLst>
    </dgm:pt>
    <dgm:pt modelId="{78CBFC92-A358-41F8-A8E6-B6BE3EB68EDF}" type="pres">
      <dgm:prSet presAssocID="{EBC1BEB7-547D-4D2C-B610-AF79FDCF25F4}" presName="spaceRect" presStyleCnt="0"/>
      <dgm:spPr/>
    </dgm:pt>
    <dgm:pt modelId="{7311C88D-9C31-4A27-82CD-32C62B9E5B57}" type="pres">
      <dgm:prSet presAssocID="{EBC1BEB7-547D-4D2C-B610-AF79FDCF25F4}" presName="parTx" presStyleLbl="revTx" presStyleIdx="0" presStyleCnt="4">
        <dgm:presLayoutVars>
          <dgm:chMax val="0"/>
          <dgm:chPref val="0"/>
        </dgm:presLayoutVars>
      </dgm:prSet>
      <dgm:spPr/>
    </dgm:pt>
    <dgm:pt modelId="{F1C7AE7C-42B6-4C81-9800-2884C884F998}" type="pres">
      <dgm:prSet presAssocID="{32C49D98-EB8B-4B91-9B78-FCD9E424DEFF}" presName="sibTrans" presStyleCnt="0"/>
      <dgm:spPr/>
    </dgm:pt>
    <dgm:pt modelId="{BB6FA6BA-94A5-4BAF-80EA-004702368F3A}" type="pres">
      <dgm:prSet presAssocID="{B83A1107-DBCE-4E63-B68C-72F90058481C}" presName="compNode" presStyleCnt="0"/>
      <dgm:spPr/>
    </dgm:pt>
    <dgm:pt modelId="{F0855181-EC17-4F7E-BAAC-C9C95A7E8E3D}" type="pres">
      <dgm:prSet presAssocID="{B83A1107-DBCE-4E63-B68C-72F90058481C}" presName="bgRect" presStyleLbl="bgShp" presStyleIdx="1" presStyleCnt="4"/>
      <dgm:spPr/>
    </dgm:pt>
    <dgm:pt modelId="{2B3C4D0A-5BFE-4A6E-ABB0-B2B03E859848}" type="pres">
      <dgm:prSet presAssocID="{B83A1107-DBCE-4E63-B68C-72F90058481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89097DE-4291-4167-8AFF-3BCA89356A66}" type="pres">
      <dgm:prSet presAssocID="{B83A1107-DBCE-4E63-B68C-72F90058481C}" presName="spaceRect" presStyleCnt="0"/>
      <dgm:spPr/>
    </dgm:pt>
    <dgm:pt modelId="{73A3E567-E6DF-450A-BC10-B29DBECEEDEB}" type="pres">
      <dgm:prSet presAssocID="{B83A1107-DBCE-4E63-B68C-72F90058481C}" presName="parTx" presStyleLbl="revTx" presStyleIdx="1" presStyleCnt="4">
        <dgm:presLayoutVars>
          <dgm:chMax val="0"/>
          <dgm:chPref val="0"/>
        </dgm:presLayoutVars>
      </dgm:prSet>
      <dgm:spPr/>
    </dgm:pt>
    <dgm:pt modelId="{6CB4E200-67DE-4841-BB06-2A66E594E7B5}" type="pres">
      <dgm:prSet presAssocID="{6D771D69-7838-4B2C-B798-93D809769B26}" presName="sibTrans" presStyleCnt="0"/>
      <dgm:spPr/>
    </dgm:pt>
    <dgm:pt modelId="{13AEE125-9C93-445F-8A22-40D0B061F010}" type="pres">
      <dgm:prSet presAssocID="{371774BB-4451-42DA-BCCF-993F50A0C722}" presName="compNode" presStyleCnt="0"/>
      <dgm:spPr/>
    </dgm:pt>
    <dgm:pt modelId="{9359C2E2-9C9E-43AA-927D-02496206AB32}" type="pres">
      <dgm:prSet presAssocID="{371774BB-4451-42DA-BCCF-993F50A0C722}" presName="bgRect" presStyleLbl="bgShp" presStyleIdx="2" presStyleCnt="4"/>
      <dgm:spPr/>
    </dgm:pt>
    <dgm:pt modelId="{C90F1899-A28A-4743-B688-7C34F284A0B5}" type="pres">
      <dgm:prSet presAssocID="{371774BB-4451-42DA-BCCF-993F50A0C7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14AB54C7-652D-49FF-8D23-2AC7908FB7C2}" type="pres">
      <dgm:prSet presAssocID="{371774BB-4451-42DA-BCCF-993F50A0C722}" presName="spaceRect" presStyleCnt="0"/>
      <dgm:spPr/>
    </dgm:pt>
    <dgm:pt modelId="{18D85CAD-23A7-4AFF-A2AE-5A742A1931CE}" type="pres">
      <dgm:prSet presAssocID="{371774BB-4451-42DA-BCCF-993F50A0C722}" presName="parTx" presStyleLbl="revTx" presStyleIdx="2" presStyleCnt="4">
        <dgm:presLayoutVars>
          <dgm:chMax val="0"/>
          <dgm:chPref val="0"/>
        </dgm:presLayoutVars>
      </dgm:prSet>
      <dgm:spPr/>
    </dgm:pt>
    <dgm:pt modelId="{5F37B1E5-5570-4589-AE1D-1074DD6975A2}" type="pres">
      <dgm:prSet presAssocID="{CF10572F-36F0-4A7C-BD85-993F101B51F9}" presName="sibTrans" presStyleCnt="0"/>
      <dgm:spPr/>
    </dgm:pt>
    <dgm:pt modelId="{DB4B9793-A218-4EE0-9E65-E198D4B22B8D}" type="pres">
      <dgm:prSet presAssocID="{C68C93A4-F96E-4EEB-9AAA-F84ED9762B82}" presName="compNode" presStyleCnt="0"/>
      <dgm:spPr/>
    </dgm:pt>
    <dgm:pt modelId="{B4875F39-EBBB-4EFB-930C-863F70FD7BB9}" type="pres">
      <dgm:prSet presAssocID="{C68C93A4-F96E-4EEB-9AAA-F84ED9762B82}" presName="bgRect" presStyleLbl="bgShp" presStyleIdx="3" presStyleCnt="4"/>
      <dgm:spPr/>
    </dgm:pt>
    <dgm:pt modelId="{F5423CF0-F26C-4B8A-B4C4-B5EE13806951}" type="pres">
      <dgm:prSet presAssocID="{C68C93A4-F96E-4EEB-9AAA-F84ED9762B8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st tubes"/>
        </a:ext>
      </dgm:extLst>
    </dgm:pt>
    <dgm:pt modelId="{A67137D1-89D0-4768-9F5D-5CF5931B1FC8}" type="pres">
      <dgm:prSet presAssocID="{C68C93A4-F96E-4EEB-9AAA-F84ED9762B82}" presName="spaceRect" presStyleCnt="0"/>
      <dgm:spPr/>
    </dgm:pt>
    <dgm:pt modelId="{A8F3395E-3D93-4676-95D2-DDDD20E771A5}" type="pres">
      <dgm:prSet presAssocID="{C68C93A4-F96E-4EEB-9AAA-F84ED9762B82}" presName="parTx" presStyleLbl="revTx" presStyleIdx="3" presStyleCnt="4">
        <dgm:presLayoutVars>
          <dgm:chMax val="0"/>
          <dgm:chPref val="0"/>
        </dgm:presLayoutVars>
      </dgm:prSet>
      <dgm:spPr/>
    </dgm:pt>
  </dgm:ptLst>
  <dgm:cxnLst>
    <dgm:cxn modelId="{50543F06-F033-461A-B523-1ACEE5C029F5}" type="presOf" srcId="{D10D5F6D-36D3-4224-AC3F-E9BD65A466EE}" destId="{3C02C6DC-AF37-40DC-BC4D-BB310CC3A940}" srcOrd="0" destOrd="0" presId="urn:microsoft.com/office/officeart/2018/2/layout/IconVerticalSolidList"/>
    <dgm:cxn modelId="{6FA9BD0A-A0B7-421E-AF3E-6EEC9D17A488}" srcId="{D10D5F6D-36D3-4224-AC3F-E9BD65A466EE}" destId="{371774BB-4451-42DA-BCCF-993F50A0C722}" srcOrd="2" destOrd="0" parTransId="{E616B0E0-9DF0-4D21-BB78-6BF10B416B1C}" sibTransId="{CF10572F-36F0-4A7C-BD85-993F101B51F9}"/>
    <dgm:cxn modelId="{39649B2A-2FC0-412A-910E-69AE5BF8A9D2}" type="presOf" srcId="{EBC1BEB7-547D-4D2C-B610-AF79FDCF25F4}" destId="{7311C88D-9C31-4A27-82CD-32C62B9E5B57}" srcOrd="0" destOrd="0" presId="urn:microsoft.com/office/officeart/2018/2/layout/IconVerticalSolidList"/>
    <dgm:cxn modelId="{4357016B-C755-4E8E-9826-0973064D118F}" srcId="{D10D5F6D-36D3-4224-AC3F-E9BD65A466EE}" destId="{C68C93A4-F96E-4EEB-9AAA-F84ED9762B82}" srcOrd="3" destOrd="0" parTransId="{C65B2B80-124C-4912-B88C-D7D30BC410EF}" sibTransId="{0E1B50E8-1CC0-4F46-9BFF-F08F02E07C7F}"/>
    <dgm:cxn modelId="{5A007658-1EC4-4AFF-B79B-0B83AAF604E1}" srcId="{D10D5F6D-36D3-4224-AC3F-E9BD65A466EE}" destId="{B83A1107-DBCE-4E63-B68C-72F90058481C}" srcOrd="1" destOrd="0" parTransId="{429EFED2-ACA5-4FF2-9783-E1C6F2DF9D01}" sibTransId="{6D771D69-7838-4B2C-B798-93D809769B26}"/>
    <dgm:cxn modelId="{8453FE98-FD2D-4942-AD72-9279042C438A}" type="presOf" srcId="{B83A1107-DBCE-4E63-B68C-72F90058481C}" destId="{73A3E567-E6DF-450A-BC10-B29DBECEEDEB}" srcOrd="0" destOrd="0" presId="urn:microsoft.com/office/officeart/2018/2/layout/IconVerticalSolidList"/>
    <dgm:cxn modelId="{38F049A6-DE37-4FB6-BFC8-3A2B1E8D82B1}" srcId="{D10D5F6D-36D3-4224-AC3F-E9BD65A466EE}" destId="{EBC1BEB7-547D-4D2C-B610-AF79FDCF25F4}" srcOrd="0" destOrd="0" parTransId="{AED57517-4799-401D-800C-AD2BFE5A9E65}" sibTransId="{32C49D98-EB8B-4B91-9B78-FCD9E424DEFF}"/>
    <dgm:cxn modelId="{04FD82D2-12CC-4A7F-8478-D4240FAC69D2}" type="presOf" srcId="{C68C93A4-F96E-4EEB-9AAA-F84ED9762B82}" destId="{A8F3395E-3D93-4676-95D2-DDDD20E771A5}" srcOrd="0" destOrd="0" presId="urn:microsoft.com/office/officeart/2018/2/layout/IconVerticalSolidList"/>
    <dgm:cxn modelId="{DDA5A2EF-CCE9-4E82-A715-E82FA23EF5A2}" type="presOf" srcId="{371774BB-4451-42DA-BCCF-993F50A0C722}" destId="{18D85CAD-23A7-4AFF-A2AE-5A742A1931CE}" srcOrd="0" destOrd="0" presId="urn:microsoft.com/office/officeart/2018/2/layout/IconVerticalSolidList"/>
    <dgm:cxn modelId="{20A1EE7D-18AE-4C67-B064-54D5EB152FC5}" type="presParOf" srcId="{3C02C6DC-AF37-40DC-BC4D-BB310CC3A940}" destId="{825FB812-ED92-4DD6-9D67-53EF3725C2D5}" srcOrd="0" destOrd="0" presId="urn:microsoft.com/office/officeart/2018/2/layout/IconVerticalSolidList"/>
    <dgm:cxn modelId="{8B910C88-3B65-4B80-941D-53EE1F206727}" type="presParOf" srcId="{825FB812-ED92-4DD6-9D67-53EF3725C2D5}" destId="{2FB9CA01-AA66-45F5-9E67-E1C411981543}" srcOrd="0" destOrd="0" presId="urn:microsoft.com/office/officeart/2018/2/layout/IconVerticalSolidList"/>
    <dgm:cxn modelId="{D70E7470-8F1F-48C4-A8A2-B6A82BC590D3}" type="presParOf" srcId="{825FB812-ED92-4DD6-9D67-53EF3725C2D5}" destId="{D7011FDC-61CA-4D6F-87F2-4130B6A1A150}" srcOrd="1" destOrd="0" presId="urn:microsoft.com/office/officeart/2018/2/layout/IconVerticalSolidList"/>
    <dgm:cxn modelId="{B55E082A-FA5D-4A73-A836-81D47855C41A}" type="presParOf" srcId="{825FB812-ED92-4DD6-9D67-53EF3725C2D5}" destId="{78CBFC92-A358-41F8-A8E6-B6BE3EB68EDF}" srcOrd="2" destOrd="0" presId="urn:microsoft.com/office/officeart/2018/2/layout/IconVerticalSolidList"/>
    <dgm:cxn modelId="{1F38A233-6905-4C22-9B7B-BFE5525A5F58}" type="presParOf" srcId="{825FB812-ED92-4DD6-9D67-53EF3725C2D5}" destId="{7311C88D-9C31-4A27-82CD-32C62B9E5B57}" srcOrd="3" destOrd="0" presId="urn:microsoft.com/office/officeart/2018/2/layout/IconVerticalSolidList"/>
    <dgm:cxn modelId="{CFD37116-723E-4222-B7AD-36006AF69216}" type="presParOf" srcId="{3C02C6DC-AF37-40DC-BC4D-BB310CC3A940}" destId="{F1C7AE7C-42B6-4C81-9800-2884C884F998}" srcOrd="1" destOrd="0" presId="urn:microsoft.com/office/officeart/2018/2/layout/IconVerticalSolidList"/>
    <dgm:cxn modelId="{CAE72872-34A2-4153-A692-9D4134FE1511}" type="presParOf" srcId="{3C02C6DC-AF37-40DC-BC4D-BB310CC3A940}" destId="{BB6FA6BA-94A5-4BAF-80EA-004702368F3A}" srcOrd="2" destOrd="0" presId="urn:microsoft.com/office/officeart/2018/2/layout/IconVerticalSolidList"/>
    <dgm:cxn modelId="{31CB7003-6A52-4F12-9680-D55D03E1EE21}" type="presParOf" srcId="{BB6FA6BA-94A5-4BAF-80EA-004702368F3A}" destId="{F0855181-EC17-4F7E-BAAC-C9C95A7E8E3D}" srcOrd="0" destOrd="0" presId="urn:microsoft.com/office/officeart/2018/2/layout/IconVerticalSolidList"/>
    <dgm:cxn modelId="{FA65D584-E625-41F1-9855-09E9DAB25497}" type="presParOf" srcId="{BB6FA6BA-94A5-4BAF-80EA-004702368F3A}" destId="{2B3C4D0A-5BFE-4A6E-ABB0-B2B03E859848}" srcOrd="1" destOrd="0" presId="urn:microsoft.com/office/officeart/2018/2/layout/IconVerticalSolidList"/>
    <dgm:cxn modelId="{844E60A6-F4DA-4669-AA73-8B0DD03F169D}" type="presParOf" srcId="{BB6FA6BA-94A5-4BAF-80EA-004702368F3A}" destId="{189097DE-4291-4167-8AFF-3BCA89356A66}" srcOrd="2" destOrd="0" presId="urn:microsoft.com/office/officeart/2018/2/layout/IconVerticalSolidList"/>
    <dgm:cxn modelId="{C11C557B-C5AF-4D70-896B-972E295069EF}" type="presParOf" srcId="{BB6FA6BA-94A5-4BAF-80EA-004702368F3A}" destId="{73A3E567-E6DF-450A-BC10-B29DBECEEDEB}" srcOrd="3" destOrd="0" presId="urn:microsoft.com/office/officeart/2018/2/layout/IconVerticalSolidList"/>
    <dgm:cxn modelId="{1052B68A-21DA-47AA-87C4-788725FBFB97}" type="presParOf" srcId="{3C02C6DC-AF37-40DC-BC4D-BB310CC3A940}" destId="{6CB4E200-67DE-4841-BB06-2A66E594E7B5}" srcOrd="3" destOrd="0" presId="urn:microsoft.com/office/officeart/2018/2/layout/IconVerticalSolidList"/>
    <dgm:cxn modelId="{818D798C-30F3-4972-AAC1-5618C13FD9A3}" type="presParOf" srcId="{3C02C6DC-AF37-40DC-BC4D-BB310CC3A940}" destId="{13AEE125-9C93-445F-8A22-40D0B061F010}" srcOrd="4" destOrd="0" presId="urn:microsoft.com/office/officeart/2018/2/layout/IconVerticalSolidList"/>
    <dgm:cxn modelId="{244CFFE3-9D20-4D2C-B640-385F81321F76}" type="presParOf" srcId="{13AEE125-9C93-445F-8A22-40D0B061F010}" destId="{9359C2E2-9C9E-43AA-927D-02496206AB32}" srcOrd="0" destOrd="0" presId="urn:microsoft.com/office/officeart/2018/2/layout/IconVerticalSolidList"/>
    <dgm:cxn modelId="{64593AE3-C409-4F96-B4A4-EF50AFDEED11}" type="presParOf" srcId="{13AEE125-9C93-445F-8A22-40D0B061F010}" destId="{C90F1899-A28A-4743-B688-7C34F284A0B5}" srcOrd="1" destOrd="0" presId="urn:microsoft.com/office/officeart/2018/2/layout/IconVerticalSolidList"/>
    <dgm:cxn modelId="{7C9C9B65-CBF9-4A25-BD0C-71447ADCF0B9}" type="presParOf" srcId="{13AEE125-9C93-445F-8A22-40D0B061F010}" destId="{14AB54C7-652D-49FF-8D23-2AC7908FB7C2}" srcOrd="2" destOrd="0" presId="urn:microsoft.com/office/officeart/2018/2/layout/IconVerticalSolidList"/>
    <dgm:cxn modelId="{157578E2-36E3-4143-8F3B-872A4BEB6661}" type="presParOf" srcId="{13AEE125-9C93-445F-8A22-40D0B061F010}" destId="{18D85CAD-23A7-4AFF-A2AE-5A742A1931CE}" srcOrd="3" destOrd="0" presId="urn:microsoft.com/office/officeart/2018/2/layout/IconVerticalSolidList"/>
    <dgm:cxn modelId="{784B85E4-DF0D-4DF1-8F8D-1FFDB220ECC7}" type="presParOf" srcId="{3C02C6DC-AF37-40DC-BC4D-BB310CC3A940}" destId="{5F37B1E5-5570-4589-AE1D-1074DD6975A2}" srcOrd="5" destOrd="0" presId="urn:microsoft.com/office/officeart/2018/2/layout/IconVerticalSolidList"/>
    <dgm:cxn modelId="{68392F1B-E0EE-4B11-B3B3-2B35E9C15D76}" type="presParOf" srcId="{3C02C6DC-AF37-40DC-BC4D-BB310CC3A940}" destId="{DB4B9793-A218-4EE0-9E65-E198D4B22B8D}" srcOrd="6" destOrd="0" presId="urn:microsoft.com/office/officeart/2018/2/layout/IconVerticalSolidList"/>
    <dgm:cxn modelId="{FF346546-B985-4A59-9F29-18D63A514E37}" type="presParOf" srcId="{DB4B9793-A218-4EE0-9E65-E198D4B22B8D}" destId="{B4875F39-EBBB-4EFB-930C-863F70FD7BB9}" srcOrd="0" destOrd="0" presId="urn:microsoft.com/office/officeart/2018/2/layout/IconVerticalSolidList"/>
    <dgm:cxn modelId="{3F26DCE5-709A-4DAA-A446-84832E9F43CC}" type="presParOf" srcId="{DB4B9793-A218-4EE0-9E65-E198D4B22B8D}" destId="{F5423CF0-F26C-4B8A-B4C4-B5EE13806951}" srcOrd="1" destOrd="0" presId="urn:microsoft.com/office/officeart/2018/2/layout/IconVerticalSolidList"/>
    <dgm:cxn modelId="{A81DCF1E-6E93-4F20-A2F8-2CBBE341D601}" type="presParOf" srcId="{DB4B9793-A218-4EE0-9E65-E198D4B22B8D}" destId="{A67137D1-89D0-4768-9F5D-5CF5931B1FC8}" srcOrd="2" destOrd="0" presId="urn:microsoft.com/office/officeart/2018/2/layout/IconVerticalSolidList"/>
    <dgm:cxn modelId="{9097B3F0-31C7-4C6A-B1C2-3F2CE2929385}" type="presParOf" srcId="{DB4B9793-A218-4EE0-9E65-E198D4B22B8D}" destId="{A8F3395E-3D93-4676-95D2-DDDD20E771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6216FB-C952-4C16-B51E-8CB1B282C877}" type="doc">
      <dgm:prSet loTypeId="urn:microsoft.com/office/officeart/2005/8/layout/hierarchy3" loCatId="hierarchy" qsTypeId="urn:microsoft.com/office/officeart/2005/8/quickstyle/simple5" qsCatId="simple" csTypeId="urn:microsoft.com/office/officeart/2005/8/colors/colorful5" csCatId="colorful"/>
      <dgm:spPr/>
      <dgm:t>
        <a:bodyPr/>
        <a:lstStyle/>
        <a:p>
          <a:endParaRPr lang="en-US"/>
        </a:p>
      </dgm:t>
    </dgm:pt>
    <dgm:pt modelId="{6A109642-6EA2-4809-9ADB-AF48EB917186}">
      <dgm:prSet/>
      <dgm:spPr/>
      <dgm:t>
        <a:bodyPr/>
        <a:lstStyle/>
        <a:p>
          <a:r>
            <a:rPr lang="en-US" b="1"/>
            <a:t>WORKPIECE</a:t>
          </a:r>
          <a:r>
            <a:rPr lang="en-US"/>
            <a:t> : Aluminium sheet (Al 6061) </a:t>
          </a:r>
        </a:p>
      </dgm:t>
    </dgm:pt>
    <dgm:pt modelId="{370241A8-206D-422E-9332-118D94338885}" type="parTrans" cxnId="{4776959F-4B49-4C28-9C3A-AA914CAF2FA2}">
      <dgm:prSet/>
      <dgm:spPr/>
      <dgm:t>
        <a:bodyPr/>
        <a:lstStyle/>
        <a:p>
          <a:endParaRPr lang="en-US"/>
        </a:p>
      </dgm:t>
    </dgm:pt>
    <dgm:pt modelId="{AA6E5502-8F56-4755-B717-E1791327DE6D}" type="sibTrans" cxnId="{4776959F-4B49-4C28-9C3A-AA914CAF2FA2}">
      <dgm:prSet/>
      <dgm:spPr/>
      <dgm:t>
        <a:bodyPr/>
        <a:lstStyle/>
        <a:p>
          <a:endParaRPr lang="en-US"/>
        </a:p>
      </dgm:t>
    </dgm:pt>
    <dgm:pt modelId="{6F1D8D89-0835-47B3-9587-A763966CD376}">
      <dgm:prSet/>
      <dgm:spPr/>
      <dgm:t>
        <a:bodyPr/>
        <a:lstStyle/>
        <a:p>
          <a:r>
            <a:rPr lang="en-US" b="1" dirty="0"/>
            <a:t>TOOL:</a:t>
          </a:r>
          <a:r>
            <a:rPr lang="en-US" dirty="0"/>
            <a:t> HSS(High speed steel)</a:t>
          </a:r>
        </a:p>
      </dgm:t>
    </dgm:pt>
    <dgm:pt modelId="{2FB59FF2-01A9-4E40-823D-6E5F3121BCA7}" type="parTrans" cxnId="{B30E2AB1-716A-4C38-9CB7-6973FEC021CC}">
      <dgm:prSet/>
      <dgm:spPr/>
      <dgm:t>
        <a:bodyPr/>
        <a:lstStyle/>
        <a:p>
          <a:endParaRPr lang="en-US"/>
        </a:p>
      </dgm:t>
    </dgm:pt>
    <dgm:pt modelId="{694DC9CA-0505-4563-BEDD-68C3792E0AC7}" type="sibTrans" cxnId="{B30E2AB1-716A-4C38-9CB7-6973FEC021CC}">
      <dgm:prSet/>
      <dgm:spPr/>
      <dgm:t>
        <a:bodyPr/>
        <a:lstStyle/>
        <a:p>
          <a:endParaRPr lang="en-US"/>
        </a:p>
      </dgm:t>
    </dgm:pt>
    <dgm:pt modelId="{4CD680F0-1CEB-4BC9-80B4-655437ED7701}">
      <dgm:prSet/>
      <dgm:spPr/>
      <dgm:t>
        <a:bodyPr/>
        <a:lstStyle/>
        <a:p>
          <a:r>
            <a:rPr lang="en-US" b="1"/>
            <a:t>FIXTURE</a:t>
          </a:r>
          <a:r>
            <a:rPr lang="en-US"/>
            <a:t>: Mild Steel (MS)</a:t>
          </a:r>
        </a:p>
      </dgm:t>
    </dgm:pt>
    <dgm:pt modelId="{1A22C172-9B64-413A-9CFB-CE5657CADB4A}" type="parTrans" cxnId="{A3EAF1FF-F6A3-473C-8EB1-726D87D6BC09}">
      <dgm:prSet/>
      <dgm:spPr/>
      <dgm:t>
        <a:bodyPr/>
        <a:lstStyle/>
        <a:p>
          <a:endParaRPr lang="en-US"/>
        </a:p>
      </dgm:t>
    </dgm:pt>
    <dgm:pt modelId="{B48E2AB1-543F-4403-BE2B-65A9BDF94D8C}" type="sibTrans" cxnId="{A3EAF1FF-F6A3-473C-8EB1-726D87D6BC09}">
      <dgm:prSet/>
      <dgm:spPr/>
      <dgm:t>
        <a:bodyPr/>
        <a:lstStyle/>
        <a:p>
          <a:endParaRPr lang="en-US"/>
        </a:p>
      </dgm:t>
    </dgm:pt>
    <dgm:pt modelId="{104FBB3A-2852-4570-B2E3-B435A763FED8}" type="pres">
      <dgm:prSet presAssocID="{196216FB-C952-4C16-B51E-8CB1B282C877}" presName="diagram" presStyleCnt="0">
        <dgm:presLayoutVars>
          <dgm:chPref val="1"/>
          <dgm:dir/>
          <dgm:animOne val="branch"/>
          <dgm:animLvl val="lvl"/>
          <dgm:resizeHandles/>
        </dgm:presLayoutVars>
      </dgm:prSet>
      <dgm:spPr/>
    </dgm:pt>
    <dgm:pt modelId="{6680B9B6-1B31-4749-A34D-603048E8008B}" type="pres">
      <dgm:prSet presAssocID="{6A109642-6EA2-4809-9ADB-AF48EB917186}" presName="root" presStyleCnt="0"/>
      <dgm:spPr/>
    </dgm:pt>
    <dgm:pt modelId="{10E1AFD5-E92A-4E25-923D-38E357CDAD0F}" type="pres">
      <dgm:prSet presAssocID="{6A109642-6EA2-4809-9ADB-AF48EB917186}" presName="rootComposite" presStyleCnt="0"/>
      <dgm:spPr/>
    </dgm:pt>
    <dgm:pt modelId="{9D557997-FFB5-46C6-A42C-890D46D0CE5F}" type="pres">
      <dgm:prSet presAssocID="{6A109642-6EA2-4809-9ADB-AF48EB917186}" presName="rootText" presStyleLbl="node1" presStyleIdx="0" presStyleCnt="3"/>
      <dgm:spPr/>
    </dgm:pt>
    <dgm:pt modelId="{4F11E7DF-767E-48AF-B59E-D8EBD27263C3}" type="pres">
      <dgm:prSet presAssocID="{6A109642-6EA2-4809-9ADB-AF48EB917186}" presName="rootConnector" presStyleLbl="node1" presStyleIdx="0" presStyleCnt="3"/>
      <dgm:spPr/>
    </dgm:pt>
    <dgm:pt modelId="{28B225DB-CB07-428B-A6B1-B34886D61044}" type="pres">
      <dgm:prSet presAssocID="{6A109642-6EA2-4809-9ADB-AF48EB917186}" presName="childShape" presStyleCnt="0"/>
      <dgm:spPr/>
    </dgm:pt>
    <dgm:pt modelId="{ADC5BA0B-142F-49CD-95F6-14CDB5B546C2}" type="pres">
      <dgm:prSet presAssocID="{6F1D8D89-0835-47B3-9587-A763966CD376}" presName="root" presStyleCnt="0"/>
      <dgm:spPr/>
    </dgm:pt>
    <dgm:pt modelId="{2F2F017E-9289-4430-B127-111B367060F8}" type="pres">
      <dgm:prSet presAssocID="{6F1D8D89-0835-47B3-9587-A763966CD376}" presName="rootComposite" presStyleCnt="0"/>
      <dgm:spPr/>
    </dgm:pt>
    <dgm:pt modelId="{EDB19086-502B-452D-A889-8DBF0C77B5CC}" type="pres">
      <dgm:prSet presAssocID="{6F1D8D89-0835-47B3-9587-A763966CD376}" presName="rootText" presStyleLbl="node1" presStyleIdx="1" presStyleCnt="3"/>
      <dgm:spPr/>
    </dgm:pt>
    <dgm:pt modelId="{6DCA748D-CF9A-4AB3-A048-25D88B64ADC9}" type="pres">
      <dgm:prSet presAssocID="{6F1D8D89-0835-47B3-9587-A763966CD376}" presName="rootConnector" presStyleLbl="node1" presStyleIdx="1" presStyleCnt="3"/>
      <dgm:spPr/>
    </dgm:pt>
    <dgm:pt modelId="{7745C80E-71CE-4498-B452-D64FDE8326AB}" type="pres">
      <dgm:prSet presAssocID="{6F1D8D89-0835-47B3-9587-A763966CD376}" presName="childShape" presStyleCnt="0"/>
      <dgm:spPr/>
    </dgm:pt>
    <dgm:pt modelId="{9556FBF0-2D4D-4A07-8A5E-DF9A2FD1062D}" type="pres">
      <dgm:prSet presAssocID="{4CD680F0-1CEB-4BC9-80B4-655437ED7701}" presName="root" presStyleCnt="0"/>
      <dgm:spPr/>
    </dgm:pt>
    <dgm:pt modelId="{596EEB67-AF16-487F-8D8E-B189612730BC}" type="pres">
      <dgm:prSet presAssocID="{4CD680F0-1CEB-4BC9-80B4-655437ED7701}" presName="rootComposite" presStyleCnt="0"/>
      <dgm:spPr/>
    </dgm:pt>
    <dgm:pt modelId="{3C16D93B-1E55-40B3-A996-554D2AA66CA4}" type="pres">
      <dgm:prSet presAssocID="{4CD680F0-1CEB-4BC9-80B4-655437ED7701}" presName="rootText" presStyleLbl="node1" presStyleIdx="2" presStyleCnt="3"/>
      <dgm:spPr/>
    </dgm:pt>
    <dgm:pt modelId="{C102B113-A747-465E-9A56-38EF03A49DBF}" type="pres">
      <dgm:prSet presAssocID="{4CD680F0-1CEB-4BC9-80B4-655437ED7701}" presName="rootConnector" presStyleLbl="node1" presStyleIdx="2" presStyleCnt="3"/>
      <dgm:spPr/>
    </dgm:pt>
    <dgm:pt modelId="{CFB9A071-8FEB-40C4-B900-050E5456C1E5}" type="pres">
      <dgm:prSet presAssocID="{4CD680F0-1CEB-4BC9-80B4-655437ED7701}" presName="childShape" presStyleCnt="0"/>
      <dgm:spPr/>
    </dgm:pt>
  </dgm:ptLst>
  <dgm:cxnLst>
    <dgm:cxn modelId="{78F3F90F-0722-4A52-B09D-21B1118E3D79}" type="presOf" srcId="{6A109642-6EA2-4809-9ADB-AF48EB917186}" destId="{9D557997-FFB5-46C6-A42C-890D46D0CE5F}" srcOrd="0" destOrd="0" presId="urn:microsoft.com/office/officeart/2005/8/layout/hierarchy3"/>
    <dgm:cxn modelId="{5B80EB39-B9F3-4C24-815E-ED45DFCA613A}" type="presOf" srcId="{196216FB-C952-4C16-B51E-8CB1B282C877}" destId="{104FBB3A-2852-4570-B2E3-B435A763FED8}" srcOrd="0" destOrd="0" presId="urn:microsoft.com/office/officeart/2005/8/layout/hierarchy3"/>
    <dgm:cxn modelId="{03E51A56-7FA4-4512-8FBE-54BCC8F063D8}" type="presOf" srcId="{6F1D8D89-0835-47B3-9587-A763966CD376}" destId="{6DCA748D-CF9A-4AB3-A048-25D88B64ADC9}" srcOrd="1" destOrd="0" presId="urn:microsoft.com/office/officeart/2005/8/layout/hierarchy3"/>
    <dgm:cxn modelId="{4BD20882-A74D-4766-9984-057AACB60835}" type="presOf" srcId="{4CD680F0-1CEB-4BC9-80B4-655437ED7701}" destId="{3C16D93B-1E55-40B3-A996-554D2AA66CA4}" srcOrd="0" destOrd="0" presId="urn:microsoft.com/office/officeart/2005/8/layout/hierarchy3"/>
    <dgm:cxn modelId="{493F8496-B147-4FB7-87E5-1C3D8E27AE26}" type="presOf" srcId="{6A109642-6EA2-4809-9ADB-AF48EB917186}" destId="{4F11E7DF-767E-48AF-B59E-D8EBD27263C3}" srcOrd="1" destOrd="0" presId="urn:microsoft.com/office/officeart/2005/8/layout/hierarchy3"/>
    <dgm:cxn modelId="{4776959F-4B49-4C28-9C3A-AA914CAF2FA2}" srcId="{196216FB-C952-4C16-B51E-8CB1B282C877}" destId="{6A109642-6EA2-4809-9ADB-AF48EB917186}" srcOrd="0" destOrd="0" parTransId="{370241A8-206D-422E-9332-118D94338885}" sibTransId="{AA6E5502-8F56-4755-B717-E1791327DE6D}"/>
    <dgm:cxn modelId="{B30E2AB1-716A-4C38-9CB7-6973FEC021CC}" srcId="{196216FB-C952-4C16-B51E-8CB1B282C877}" destId="{6F1D8D89-0835-47B3-9587-A763966CD376}" srcOrd="1" destOrd="0" parTransId="{2FB59FF2-01A9-4E40-823D-6E5F3121BCA7}" sibTransId="{694DC9CA-0505-4563-BEDD-68C3792E0AC7}"/>
    <dgm:cxn modelId="{AF9B59D7-92EE-4F3D-8575-2BCFCD3E087A}" type="presOf" srcId="{6F1D8D89-0835-47B3-9587-A763966CD376}" destId="{EDB19086-502B-452D-A889-8DBF0C77B5CC}" srcOrd="0" destOrd="0" presId="urn:microsoft.com/office/officeart/2005/8/layout/hierarchy3"/>
    <dgm:cxn modelId="{F053B2E1-BB36-448E-92F0-D4C2FA3CE3E2}" type="presOf" srcId="{4CD680F0-1CEB-4BC9-80B4-655437ED7701}" destId="{C102B113-A747-465E-9A56-38EF03A49DBF}" srcOrd="1" destOrd="0" presId="urn:microsoft.com/office/officeart/2005/8/layout/hierarchy3"/>
    <dgm:cxn modelId="{A3EAF1FF-F6A3-473C-8EB1-726D87D6BC09}" srcId="{196216FB-C952-4C16-B51E-8CB1B282C877}" destId="{4CD680F0-1CEB-4BC9-80B4-655437ED7701}" srcOrd="2" destOrd="0" parTransId="{1A22C172-9B64-413A-9CFB-CE5657CADB4A}" sibTransId="{B48E2AB1-543F-4403-BE2B-65A9BDF94D8C}"/>
    <dgm:cxn modelId="{EFF1B45A-F752-44BC-B6C2-CD6BDE52328A}" type="presParOf" srcId="{104FBB3A-2852-4570-B2E3-B435A763FED8}" destId="{6680B9B6-1B31-4749-A34D-603048E8008B}" srcOrd="0" destOrd="0" presId="urn:microsoft.com/office/officeart/2005/8/layout/hierarchy3"/>
    <dgm:cxn modelId="{6C82B192-9689-4219-844D-B4BC83A1AA17}" type="presParOf" srcId="{6680B9B6-1B31-4749-A34D-603048E8008B}" destId="{10E1AFD5-E92A-4E25-923D-38E357CDAD0F}" srcOrd="0" destOrd="0" presId="urn:microsoft.com/office/officeart/2005/8/layout/hierarchy3"/>
    <dgm:cxn modelId="{70EF1734-1DA0-4D1C-87D5-0842ADB1551B}" type="presParOf" srcId="{10E1AFD5-E92A-4E25-923D-38E357CDAD0F}" destId="{9D557997-FFB5-46C6-A42C-890D46D0CE5F}" srcOrd="0" destOrd="0" presId="urn:microsoft.com/office/officeart/2005/8/layout/hierarchy3"/>
    <dgm:cxn modelId="{29B8B2C1-4CDE-4A9D-81DD-5E9414C4419A}" type="presParOf" srcId="{10E1AFD5-E92A-4E25-923D-38E357CDAD0F}" destId="{4F11E7DF-767E-48AF-B59E-D8EBD27263C3}" srcOrd="1" destOrd="0" presId="urn:microsoft.com/office/officeart/2005/8/layout/hierarchy3"/>
    <dgm:cxn modelId="{853DB838-8443-479B-9F30-33B2F1542215}" type="presParOf" srcId="{6680B9B6-1B31-4749-A34D-603048E8008B}" destId="{28B225DB-CB07-428B-A6B1-B34886D61044}" srcOrd="1" destOrd="0" presId="urn:microsoft.com/office/officeart/2005/8/layout/hierarchy3"/>
    <dgm:cxn modelId="{A391C410-5872-48B9-A9B3-CBBDDEBFFCB2}" type="presParOf" srcId="{104FBB3A-2852-4570-B2E3-B435A763FED8}" destId="{ADC5BA0B-142F-49CD-95F6-14CDB5B546C2}" srcOrd="1" destOrd="0" presId="urn:microsoft.com/office/officeart/2005/8/layout/hierarchy3"/>
    <dgm:cxn modelId="{04087D5B-BB79-4848-AB44-1E8E4CEE1FA7}" type="presParOf" srcId="{ADC5BA0B-142F-49CD-95F6-14CDB5B546C2}" destId="{2F2F017E-9289-4430-B127-111B367060F8}" srcOrd="0" destOrd="0" presId="urn:microsoft.com/office/officeart/2005/8/layout/hierarchy3"/>
    <dgm:cxn modelId="{DD066749-45AC-4B4A-8C40-73D531628FB2}" type="presParOf" srcId="{2F2F017E-9289-4430-B127-111B367060F8}" destId="{EDB19086-502B-452D-A889-8DBF0C77B5CC}" srcOrd="0" destOrd="0" presId="urn:microsoft.com/office/officeart/2005/8/layout/hierarchy3"/>
    <dgm:cxn modelId="{1B65CC34-4FC3-4900-B62C-B10F16950F59}" type="presParOf" srcId="{2F2F017E-9289-4430-B127-111B367060F8}" destId="{6DCA748D-CF9A-4AB3-A048-25D88B64ADC9}" srcOrd="1" destOrd="0" presId="urn:microsoft.com/office/officeart/2005/8/layout/hierarchy3"/>
    <dgm:cxn modelId="{FF2A4FFE-88D7-4CD4-88F3-23CC5873B4AE}" type="presParOf" srcId="{ADC5BA0B-142F-49CD-95F6-14CDB5B546C2}" destId="{7745C80E-71CE-4498-B452-D64FDE8326AB}" srcOrd="1" destOrd="0" presId="urn:microsoft.com/office/officeart/2005/8/layout/hierarchy3"/>
    <dgm:cxn modelId="{D4816F24-E04D-4F3B-BDBA-1B211FD56F58}" type="presParOf" srcId="{104FBB3A-2852-4570-B2E3-B435A763FED8}" destId="{9556FBF0-2D4D-4A07-8A5E-DF9A2FD1062D}" srcOrd="2" destOrd="0" presId="urn:microsoft.com/office/officeart/2005/8/layout/hierarchy3"/>
    <dgm:cxn modelId="{01A7EEAB-B6F8-4FF3-9221-BD03B0F00BFE}" type="presParOf" srcId="{9556FBF0-2D4D-4A07-8A5E-DF9A2FD1062D}" destId="{596EEB67-AF16-487F-8D8E-B189612730BC}" srcOrd="0" destOrd="0" presId="urn:microsoft.com/office/officeart/2005/8/layout/hierarchy3"/>
    <dgm:cxn modelId="{65AA12E6-D7F9-4B30-A8F9-D9D0F174BF54}" type="presParOf" srcId="{596EEB67-AF16-487F-8D8E-B189612730BC}" destId="{3C16D93B-1E55-40B3-A996-554D2AA66CA4}" srcOrd="0" destOrd="0" presId="urn:microsoft.com/office/officeart/2005/8/layout/hierarchy3"/>
    <dgm:cxn modelId="{A4CE3F38-1D5D-4C42-B139-2761A9670027}" type="presParOf" srcId="{596EEB67-AF16-487F-8D8E-B189612730BC}" destId="{C102B113-A747-465E-9A56-38EF03A49DBF}" srcOrd="1" destOrd="0" presId="urn:microsoft.com/office/officeart/2005/8/layout/hierarchy3"/>
    <dgm:cxn modelId="{E4A09131-A49B-49BE-B9AC-EF4A075684B5}" type="presParOf" srcId="{9556FBF0-2D4D-4A07-8A5E-DF9A2FD1062D}" destId="{CFB9A071-8FEB-40C4-B900-050E5456C1E5}"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9CA01-AA66-45F5-9E67-E1C411981543}">
      <dsp:nvSpPr>
        <dsp:cNvPr id="0" name=""/>
        <dsp:cNvSpPr/>
      </dsp:nvSpPr>
      <dsp:spPr>
        <a:xfrm>
          <a:off x="0" y="2529"/>
          <a:ext cx="6814117" cy="1282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011FDC-61CA-4D6F-87F2-4130B6A1A150}">
      <dsp:nvSpPr>
        <dsp:cNvPr id="0" name=""/>
        <dsp:cNvSpPr/>
      </dsp:nvSpPr>
      <dsp:spPr>
        <a:xfrm>
          <a:off x="387841" y="291006"/>
          <a:ext cx="705165" cy="7051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11C88D-9C31-4A27-82CD-32C62B9E5B57}">
      <dsp:nvSpPr>
        <dsp:cNvPr id="0" name=""/>
        <dsp:cNvSpPr/>
      </dsp:nvSpPr>
      <dsp:spPr>
        <a:xfrm>
          <a:off x="1480847" y="2529"/>
          <a:ext cx="5333269" cy="1282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691" tIns="135691" rIns="135691" bIns="135691" numCol="1" spcCol="1270" anchor="ctr" anchorCtr="0">
          <a:noAutofit/>
        </a:bodyPr>
        <a:lstStyle/>
        <a:p>
          <a:pPr marL="0" lvl="0" indent="0" algn="l" defTabSz="1244600">
            <a:lnSpc>
              <a:spcPct val="90000"/>
            </a:lnSpc>
            <a:spcBef>
              <a:spcPct val="0"/>
            </a:spcBef>
            <a:spcAft>
              <a:spcPct val="35000"/>
            </a:spcAft>
            <a:buNone/>
          </a:pPr>
          <a:r>
            <a:rPr lang="en-US" sz="2800" b="1" i="1" u="sng" kern="1200" dirty="0"/>
            <a:t>DESIGNING</a:t>
          </a:r>
          <a:r>
            <a:rPr lang="en-US" sz="2800" b="1" kern="1200" dirty="0"/>
            <a:t> </a:t>
          </a:r>
          <a:r>
            <a:rPr lang="en-US" sz="2800" kern="1200" dirty="0"/>
            <a:t>:Of the fixture &amp; tool</a:t>
          </a:r>
        </a:p>
      </dsp:txBody>
      <dsp:txXfrm>
        <a:off x="1480847" y="2529"/>
        <a:ext cx="5333269" cy="1282119"/>
      </dsp:txXfrm>
    </dsp:sp>
    <dsp:sp modelId="{F0855181-EC17-4F7E-BAAC-C9C95A7E8E3D}">
      <dsp:nvSpPr>
        <dsp:cNvPr id="0" name=""/>
        <dsp:cNvSpPr/>
      </dsp:nvSpPr>
      <dsp:spPr>
        <a:xfrm>
          <a:off x="0" y="1605178"/>
          <a:ext cx="6814117" cy="1282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3C4D0A-5BFE-4A6E-ABB0-B2B03E859848}">
      <dsp:nvSpPr>
        <dsp:cNvPr id="0" name=""/>
        <dsp:cNvSpPr/>
      </dsp:nvSpPr>
      <dsp:spPr>
        <a:xfrm>
          <a:off x="387841" y="1893655"/>
          <a:ext cx="705165" cy="7051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A3E567-E6DF-450A-BC10-B29DBECEEDEB}">
      <dsp:nvSpPr>
        <dsp:cNvPr id="0" name=""/>
        <dsp:cNvSpPr/>
      </dsp:nvSpPr>
      <dsp:spPr>
        <a:xfrm>
          <a:off x="1480847" y="1605178"/>
          <a:ext cx="5333269" cy="1282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691" tIns="135691" rIns="135691" bIns="135691" numCol="1" spcCol="1270" anchor="ctr" anchorCtr="0">
          <a:noAutofit/>
        </a:bodyPr>
        <a:lstStyle/>
        <a:p>
          <a:pPr marL="0" lvl="0" indent="0" algn="l" defTabSz="1244600">
            <a:lnSpc>
              <a:spcPct val="90000"/>
            </a:lnSpc>
            <a:spcBef>
              <a:spcPct val="0"/>
            </a:spcBef>
            <a:spcAft>
              <a:spcPct val="35000"/>
            </a:spcAft>
            <a:buNone/>
          </a:pPr>
          <a:r>
            <a:rPr lang="en-US" sz="2800" b="1" i="1" u="sng" kern="1200" dirty="0"/>
            <a:t>SIMULATING</a:t>
          </a:r>
          <a:r>
            <a:rPr lang="en-US" sz="2800" kern="1200" dirty="0"/>
            <a:t> : The forming process</a:t>
          </a:r>
        </a:p>
      </dsp:txBody>
      <dsp:txXfrm>
        <a:off x="1480847" y="1605178"/>
        <a:ext cx="5333269" cy="1282119"/>
      </dsp:txXfrm>
    </dsp:sp>
    <dsp:sp modelId="{9359C2E2-9C9E-43AA-927D-02496206AB32}">
      <dsp:nvSpPr>
        <dsp:cNvPr id="0" name=""/>
        <dsp:cNvSpPr/>
      </dsp:nvSpPr>
      <dsp:spPr>
        <a:xfrm>
          <a:off x="0" y="3207827"/>
          <a:ext cx="6814117" cy="1282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F1899-A28A-4743-B688-7C34F284A0B5}">
      <dsp:nvSpPr>
        <dsp:cNvPr id="0" name=""/>
        <dsp:cNvSpPr/>
      </dsp:nvSpPr>
      <dsp:spPr>
        <a:xfrm>
          <a:off x="387841" y="3496304"/>
          <a:ext cx="705165" cy="7051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D85CAD-23A7-4AFF-A2AE-5A742A1931CE}">
      <dsp:nvSpPr>
        <dsp:cNvPr id="0" name=""/>
        <dsp:cNvSpPr/>
      </dsp:nvSpPr>
      <dsp:spPr>
        <a:xfrm>
          <a:off x="1480847" y="3207827"/>
          <a:ext cx="5333269" cy="1282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691" tIns="135691" rIns="135691" bIns="135691" numCol="1" spcCol="1270" anchor="ctr" anchorCtr="0">
          <a:noAutofit/>
        </a:bodyPr>
        <a:lstStyle/>
        <a:p>
          <a:pPr marL="0" lvl="0" indent="0" algn="l" defTabSz="1244600">
            <a:lnSpc>
              <a:spcPct val="90000"/>
            </a:lnSpc>
            <a:spcBef>
              <a:spcPct val="0"/>
            </a:spcBef>
            <a:spcAft>
              <a:spcPct val="35000"/>
            </a:spcAft>
            <a:buNone/>
          </a:pPr>
          <a:r>
            <a:rPr lang="en-US" sz="2800" b="1" i="1" u="sng" kern="1200" dirty="0"/>
            <a:t>PROTOTYPING</a:t>
          </a:r>
          <a:r>
            <a:rPr lang="en-US" sz="2800" kern="1200" dirty="0"/>
            <a:t>: The setup of the process</a:t>
          </a:r>
        </a:p>
      </dsp:txBody>
      <dsp:txXfrm>
        <a:off x="1480847" y="3207827"/>
        <a:ext cx="5333269" cy="1282119"/>
      </dsp:txXfrm>
    </dsp:sp>
    <dsp:sp modelId="{B4875F39-EBBB-4EFB-930C-863F70FD7BB9}">
      <dsp:nvSpPr>
        <dsp:cNvPr id="0" name=""/>
        <dsp:cNvSpPr/>
      </dsp:nvSpPr>
      <dsp:spPr>
        <a:xfrm>
          <a:off x="0" y="4810477"/>
          <a:ext cx="6814117" cy="1282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23CF0-F26C-4B8A-B4C4-B5EE13806951}">
      <dsp:nvSpPr>
        <dsp:cNvPr id="0" name=""/>
        <dsp:cNvSpPr/>
      </dsp:nvSpPr>
      <dsp:spPr>
        <a:xfrm>
          <a:off x="387841" y="5098953"/>
          <a:ext cx="705165" cy="7051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F3395E-3D93-4676-95D2-DDDD20E771A5}">
      <dsp:nvSpPr>
        <dsp:cNvPr id="0" name=""/>
        <dsp:cNvSpPr/>
      </dsp:nvSpPr>
      <dsp:spPr>
        <a:xfrm>
          <a:off x="1480847" y="4810477"/>
          <a:ext cx="5333269" cy="1282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691" tIns="135691" rIns="135691" bIns="135691" numCol="1" spcCol="1270" anchor="ctr" anchorCtr="0">
          <a:noAutofit/>
        </a:bodyPr>
        <a:lstStyle/>
        <a:p>
          <a:pPr marL="0" lvl="0" indent="0" algn="l" defTabSz="1244600">
            <a:lnSpc>
              <a:spcPct val="90000"/>
            </a:lnSpc>
            <a:spcBef>
              <a:spcPct val="0"/>
            </a:spcBef>
            <a:spcAft>
              <a:spcPct val="35000"/>
            </a:spcAft>
            <a:buNone/>
          </a:pPr>
          <a:r>
            <a:rPr lang="en-US" sz="2800" b="1" i="1" u="sng" kern="1200" dirty="0"/>
            <a:t>TESTING</a:t>
          </a:r>
          <a:r>
            <a:rPr lang="en-US" sz="2800" b="1" i="1" kern="1200" dirty="0"/>
            <a:t>:</a:t>
          </a:r>
          <a:r>
            <a:rPr lang="en-US" sz="2800" b="1" kern="1200" dirty="0"/>
            <a:t> </a:t>
          </a:r>
          <a:r>
            <a:rPr lang="en-US" sz="2800" b="0" kern="1200" dirty="0"/>
            <a:t>Precision &amp; accuracy</a:t>
          </a:r>
        </a:p>
      </dsp:txBody>
      <dsp:txXfrm>
        <a:off x="1480847" y="4810477"/>
        <a:ext cx="5333269" cy="12821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57997-FFB5-46C6-A42C-890D46D0CE5F}">
      <dsp:nvSpPr>
        <dsp:cNvPr id="0" name=""/>
        <dsp:cNvSpPr/>
      </dsp:nvSpPr>
      <dsp:spPr>
        <a:xfrm>
          <a:off x="1349" y="1548381"/>
          <a:ext cx="3156949" cy="1578474"/>
        </a:xfrm>
        <a:prstGeom prst="roundRect">
          <a:avLst>
            <a:gd name="adj" fmla="val 10000"/>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b="1" kern="1200"/>
            <a:t>WORKPIECE</a:t>
          </a:r>
          <a:r>
            <a:rPr lang="en-US" sz="3400" kern="1200"/>
            <a:t> : Aluminium sheet (Al 6061) </a:t>
          </a:r>
        </a:p>
      </dsp:txBody>
      <dsp:txXfrm>
        <a:off x="47581" y="1594613"/>
        <a:ext cx="3064485" cy="1486010"/>
      </dsp:txXfrm>
    </dsp:sp>
    <dsp:sp modelId="{EDB19086-502B-452D-A889-8DBF0C77B5CC}">
      <dsp:nvSpPr>
        <dsp:cNvPr id="0" name=""/>
        <dsp:cNvSpPr/>
      </dsp:nvSpPr>
      <dsp:spPr>
        <a:xfrm>
          <a:off x="3947535" y="1548381"/>
          <a:ext cx="3156949" cy="1578474"/>
        </a:xfrm>
        <a:prstGeom prst="roundRect">
          <a:avLst>
            <a:gd name="adj" fmla="val 10000"/>
          </a:avLst>
        </a:prstGeom>
        <a:gradFill rotWithShape="0">
          <a:gsLst>
            <a:gs pos="0">
              <a:schemeClr val="accent5">
                <a:hueOff val="-6076075"/>
                <a:satOff val="-413"/>
                <a:lumOff val="981"/>
                <a:alphaOff val="0"/>
                <a:tint val="96000"/>
                <a:lumMod val="100000"/>
              </a:schemeClr>
            </a:gs>
            <a:gs pos="78000">
              <a:schemeClr val="accent5">
                <a:hueOff val="-6076075"/>
                <a:satOff val="-413"/>
                <a:lumOff val="981"/>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b="1" kern="1200" dirty="0"/>
            <a:t>TOOL:</a:t>
          </a:r>
          <a:r>
            <a:rPr lang="en-US" sz="3400" kern="1200" dirty="0"/>
            <a:t> HSS(High speed steel)</a:t>
          </a:r>
        </a:p>
      </dsp:txBody>
      <dsp:txXfrm>
        <a:off x="3993767" y="1594613"/>
        <a:ext cx="3064485" cy="1486010"/>
      </dsp:txXfrm>
    </dsp:sp>
    <dsp:sp modelId="{3C16D93B-1E55-40B3-A996-554D2AA66CA4}">
      <dsp:nvSpPr>
        <dsp:cNvPr id="0" name=""/>
        <dsp:cNvSpPr/>
      </dsp:nvSpPr>
      <dsp:spPr>
        <a:xfrm>
          <a:off x="7893722" y="1548381"/>
          <a:ext cx="3156949" cy="1578474"/>
        </a:xfrm>
        <a:prstGeom prst="roundRect">
          <a:avLst>
            <a:gd name="adj" fmla="val 10000"/>
          </a:avLst>
        </a:prstGeom>
        <a:gradFill rotWithShape="0">
          <a:gsLst>
            <a:gs pos="0">
              <a:schemeClr val="accent5">
                <a:hueOff val="-12152150"/>
                <a:satOff val="-826"/>
                <a:lumOff val="1961"/>
                <a:alphaOff val="0"/>
                <a:tint val="96000"/>
                <a:lumMod val="100000"/>
              </a:schemeClr>
            </a:gs>
            <a:gs pos="78000">
              <a:schemeClr val="accent5">
                <a:hueOff val="-12152150"/>
                <a:satOff val="-826"/>
                <a:lumOff val="1961"/>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b="1" kern="1200"/>
            <a:t>FIXTURE</a:t>
          </a:r>
          <a:r>
            <a:rPr lang="en-US" sz="3400" kern="1200"/>
            <a:t>: Mild Steel (MS)</a:t>
          </a:r>
        </a:p>
      </dsp:txBody>
      <dsp:txXfrm>
        <a:off x="7939954" y="1594613"/>
        <a:ext cx="3064485" cy="14860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830AF5-CA89-48FB-80A1-4ACFB6A95A48}" type="datetimeFigureOut">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4023976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830AF5-CA89-48FB-80A1-4ACFB6A95A48}" type="datetimeFigureOut">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1617302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830AF5-CA89-48FB-80A1-4ACFB6A95A48}" type="datetimeFigureOut">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04814-0FAD-477E-B3D5-F406DF95269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14494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830AF5-CA89-48FB-80A1-4ACFB6A95A48}" type="datetimeFigureOut">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3804417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830AF5-CA89-48FB-80A1-4ACFB6A95A48}" type="datetimeFigureOut">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04814-0FAD-477E-B3D5-F406DF95269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31472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830AF5-CA89-48FB-80A1-4ACFB6A95A48}" type="datetimeFigureOut">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3636884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830AF5-CA89-48FB-80A1-4ACFB6A95A48}" type="datetimeFigureOut">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4042496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830AF5-CA89-48FB-80A1-4ACFB6A95A48}" type="datetimeFigureOut">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2555570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830AF5-CA89-48FB-80A1-4ACFB6A95A48}" type="datetimeFigureOut">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1129966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830AF5-CA89-48FB-80A1-4ACFB6A95A48}" type="datetimeFigureOut">
              <a:rPr lang="en-IN" smtClean="0"/>
              <a:t>03-04-2025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174877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830AF5-CA89-48FB-80A1-4ACFB6A95A48}" type="datetimeFigureOut">
              <a:rPr lang="en-IN" smtClean="0"/>
              <a:t>03-04-2025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359421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830AF5-CA89-48FB-80A1-4ACFB6A95A48}" type="datetimeFigureOut">
              <a:rPr lang="en-IN" smtClean="0"/>
              <a:t>03-04-2025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2736742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830AF5-CA89-48FB-80A1-4ACFB6A95A48}" type="datetimeFigureOut">
              <a:rPr lang="en-IN" smtClean="0"/>
              <a:t>03-04-2025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230463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830AF5-CA89-48FB-80A1-4ACFB6A95A48}" type="datetimeFigureOut">
              <a:rPr lang="en-IN" smtClean="0"/>
              <a:t>03-04-2025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115081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830AF5-CA89-48FB-80A1-4ACFB6A95A48}" type="datetimeFigureOut">
              <a:rPr lang="en-IN" smtClean="0"/>
              <a:t>03-04-2025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333992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830AF5-CA89-48FB-80A1-4ACFB6A95A48}" type="datetimeFigureOut">
              <a:rPr lang="en-IN" smtClean="0"/>
              <a:t>03-04-2025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B04814-0FAD-477E-B3D5-F406DF952690}" type="slidenum">
              <a:rPr lang="en-IN" smtClean="0"/>
              <a:t>‹#›</a:t>
            </a:fld>
            <a:endParaRPr lang="en-IN"/>
          </a:p>
        </p:txBody>
      </p:sp>
    </p:spTree>
    <p:extLst>
      <p:ext uri="{BB962C8B-B14F-4D97-AF65-F5344CB8AC3E}">
        <p14:creationId xmlns:p14="http://schemas.microsoft.com/office/powerpoint/2010/main" val="1339651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9830AF5-CA89-48FB-80A1-4ACFB6A95A48}" type="datetimeFigureOut">
              <a:rPr lang="en-IN" smtClean="0"/>
              <a:t>03-04-2025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2B04814-0FAD-477E-B3D5-F406DF952690}" type="slidenum">
              <a:rPr lang="en-IN" smtClean="0"/>
              <a:t>‹#›</a:t>
            </a:fld>
            <a:endParaRPr lang="en-IN"/>
          </a:p>
        </p:txBody>
      </p:sp>
    </p:spTree>
    <p:extLst>
      <p:ext uri="{BB962C8B-B14F-4D97-AF65-F5344CB8AC3E}">
        <p14:creationId xmlns:p14="http://schemas.microsoft.com/office/powerpoint/2010/main" val="411469008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flickr.com/photos/raster/7094633849" TargetMode="External"/><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fagorautomation/12115343545"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B16C-1AD9-A448-7FD8-531CFACF835D}"/>
              </a:ext>
            </a:extLst>
          </p:cNvPr>
          <p:cNvSpPr>
            <a:spLocks noGrp="1"/>
          </p:cNvSpPr>
          <p:nvPr>
            <p:ph type="ctrTitle"/>
          </p:nvPr>
        </p:nvSpPr>
        <p:spPr>
          <a:xfrm>
            <a:off x="4221126" y="424026"/>
            <a:ext cx="7970874" cy="1684198"/>
          </a:xfrm>
        </p:spPr>
        <p:txBody>
          <a:bodyPr vert="horz" lIns="91440" tIns="45720" rIns="91440" bIns="45720" rtlCol="0" anchor="b">
            <a:normAutofit fontScale="90000"/>
          </a:bodyPr>
          <a:lstStyle/>
          <a:p>
            <a:pPr algn="l"/>
            <a:r>
              <a:rPr lang="en-US" sz="3800" b="1" kern="1200" dirty="0">
                <a:solidFill>
                  <a:schemeClr val="tx1"/>
                </a:solidFill>
                <a:latin typeface="Amasis MT Pro Black" panose="02040A04050005020304" pitchFamily="18" charset="0"/>
                <a:cs typeface="Aldhabi" panose="020F0502020204030204" pitchFamily="2" charset="-78"/>
              </a:rPr>
              <a:t>SINGLE POINT INCREMENTAL FORMING</a:t>
            </a:r>
            <a:br>
              <a:rPr lang="en-US" sz="3800" kern="1200" dirty="0">
                <a:solidFill>
                  <a:schemeClr val="tx1"/>
                </a:solidFill>
                <a:latin typeface="+mj-lt"/>
                <a:ea typeface="+mj-ea"/>
                <a:cs typeface="+mj-cs"/>
              </a:rPr>
            </a:br>
            <a:r>
              <a:rPr lang="en-US" sz="3800" kern="1200" dirty="0">
                <a:solidFill>
                  <a:schemeClr val="tx1"/>
                </a:solidFill>
                <a:latin typeface="+mj-lt"/>
                <a:ea typeface="+mj-ea"/>
                <a:cs typeface="+mj-cs"/>
              </a:rPr>
              <a:t>(</a:t>
            </a:r>
            <a:r>
              <a:rPr lang="en-US" sz="3800" kern="1200" dirty="0" err="1">
                <a:solidFill>
                  <a:schemeClr val="tx1"/>
                </a:solidFill>
                <a:latin typeface="+mj-lt"/>
                <a:ea typeface="+mj-ea"/>
                <a:cs typeface="+mj-cs"/>
              </a:rPr>
              <a:t>Miniproject</a:t>
            </a:r>
            <a:r>
              <a:rPr lang="en-US" sz="3800" kern="1200" dirty="0">
                <a:solidFill>
                  <a:schemeClr val="tx1"/>
                </a:solidFill>
                <a:latin typeface="+mj-lt"/>
                <a:ea typeface="+mj-ea"/>
                <a:cs typeface="+mj-cs"/>
              </a:rPr>
              <a:t>)</a:t>
            </a:r>
          </a:p>
        </p:txBody>
      </p:sp>
      <p:sp>
        <p:nvSpPr>
          <p:cNvPr id="3" name="Subtitle 2">
            <a:extLst>
              <a:ext uri="{FF2B5EF4-FFF2-40B4-BE49-F238E27FC236}">
                <a16:creationId xmlns:a16="http://schemas.microsoft.com/office/drawing/2014/main" id="{FBFF0AB2-67D2-3D0A-2069-837A3AF0D7A6}"/>
              </a:ext>
            </a:extLst>
          </p:cNvPr>
          <p:cNvSpPr>
            <a:spLocks noGrp="1"/>
          </p:cNvSpPr>
          <p:nvPr>
            <p:ph type="subTitle" idx="1"/>
          </p:nvPr>
        </p:nvSpPr>
        <p:spPr>
          <a:xfrm>
            <a:off x="4221126" y="2310581"/>
            <a:ext cx="7747354" cy="4547419"/>
          </a:xfrm>
        </p:spPr>
        <p:txBody>
          <a:bodyPr vert="horz" lIns="91440" tIns="45720" rIns="91440" bIns="45720" rtlCol="0">
            <a:normAutofit/>
          </a:bodyPr>
          <a:lstStyle/>
          <a:p>
            <a:pPr algn="l"/>
            <a:r>
              <a:rPr lang="en-US" sz="2800" b="1" dirty="0">
                <a:solidFill>
                  <a:schemeClr val="tx1"/>
                </a:solidFill>
              </a:rPr>
              <a:t>Presented By :-</a:t>
            </a:r>
          </a:p>
          <a:p>
            <a:pPr algn="l"/>
            <a:r>
              <a:rPr lang="en-US" dirty="0">
                <a:solidFill>
                  <a:schemeClr val="tx1"/>
                </a:solidFill>
              </a:rPr>
              <a:t>Mahendra Sarnaik (612213075)</a:t>
            </a:r>
          </a:p>
          <a:p>
            <a:pPr algn="l"/>
            <a:r>
              <a:rPr lang="en-US" dirty="0">
                <a:solidFill>
                  <a:schemeClr val="tx1"/>
                </a:solidFill>
              </a:rPr>
              <a:t>Tanish </a:t>
            </a:r>
            <a:r>
              <a:rPr lang="en-US" dirty="0" err="1">
                <a:solidFill>
                  <a:schemeClr val="tx1"/>
                </a:solidFill>
              </a:rPr>
              <a:t>Shastare</a:t>
            </a:r>
            <a:r>
              <a:rPr lang="en-US" dirty="0">
                <a:solidFill>
                  <a:schemeClr val="tx1"/>
                </a:solidFill>
              </a:rPr>
              <a:t> (612213076)</a:t>
            </a:r>
          </a:p>
          <a:p>
            <a:pPr algn="l"/>
            <a:r>
              <a:rPr lang="en-US" dirty="0">
                <a:solidFill>
                  <a:schemeClr val="tx1"/>
                </a:solidFill>
              </a:rPr>
              <a:t>Onkar Shete(612213077)</a:t>
            </a:r>
          </a:p>
          <a:p>
            <a:pPr algn="l"/>
            <a:r>
              <a:rPr lang="en-US" dirty="0">
                <a:solidFill>
                  <a:schemeClr val="tx1"/>
                </a:solidFill>
              </a:rPr>
              <a:t>Suraj </a:t>
            </a:r>
            <a:r>
              <a:rPr lang="en-US" dirty="0" err="1">
                <a:solidFill>
                  <a:schemeClr val="tx1"/>
                </a:solidFill>
              </a:rPr>
              <a:t>Sonune</a:t>
            </a:r>
            <a:r>
              <a:rPr lang="en-US" dirty="0">
                <a:solidFill>
                  <a:schemeClr val="tx1"/>
                </a:solidFill>
              </a:rPr>
              <a:t>(612213078)</a:t>
            </a:r>
          </a:p>
          <a:p>
            <a:pPr algn="l"/>
            <a:r>
              <a:rPr lang="en-US" dirty="0">
                <a:solidFill>
                  <a:schemeClr val="tx1"/>
                </a:solidFill>
              </a:rPr>
              <a:t>Summit </a:t>
            </a:r>
            <a:r>
              <a:rPr lang="en-US" dirty="0" err="1">
                <a:solidFill>
                  <a:schemeClr val="tx1"/>
                </a:solidFill>
              </a:rPr>
              <a:t>Tabhane</a:t>
            </a:r>
            <a:r>
              <a:rPr lang="en-US" dirty="0">
                <a:solidFill>
                  <a:schemeClr val="tx1"/>
                </a:solidFill>
              </a:rPr>
              <a:t>(612213079)</a:t>
            </a:r>
          </a:p>
          <a:p>
            <a:pPr algn="l"/>
            <a:r>
              <a:rPr lang="en-US" dirty="0">
                <a:solidFill>
                  <a:schemeClr val="tx1"/>
                </a:solidFill>
              </a:rPr>
              <a:t>Shruti Mahajan(112113037)</a:t>
            </a:r>
          </a:p>
          <a:p>
            <a:pPr algn="l"/>
            <a:r>
              <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Under guidance of:-</a:t>
            </a:r>
          </a:p>
          <a:p>
            <a:pPr algn="l"/>
            <a:r>
              <a:rPr lang="en-US" sz="2800" b="1" dirty="0"/>
              <a:t>                              -</a:t>
            </a:r>
            <a:r>
              <a:rPr lang="en-US" sz="2800" b="1" u="sng" dirty="0">
                <a:solidFill>
                  <a:schemeClr val="tx1"/>
                </a:solidFill>
              </a:rPr>
              <a:t>Aishwarya Dange Ma’am</a:t>
            </a:r>
          </a:p>
        </p:txBody>
      </p:sp>
      <p:pic>
        <p:nvPicPr>
          <p:cNvPr id="8" name="Picture 7" descr="A machine drilling a hole in a metal piece&#10;&#10;AI-generated content may be incorrect.">
            <a:extLst>
              <a:ext uri="{FF2B5EF4-FFF2-40B4-BE49-F238E27FC236}">
                <a16:creationId xmlns:a16="http://schemas.microsoft.com/office/drawing/2014/main" id="{9DDAB61E-B40A-ECA4-EDFA-37C970ACE51D}"/>
              </a:ext>
            </a:extLst>
          </p:cNvPr>
          <p:cNvPicPr>
            <a:picLocks noChangeAspect="1"/>
          </p:cNvPicPr>
          <p:nvPr/>
        </p:nvPicPr>
        <p:blipFill>
          <a:blip r:embed="rId2">
            <a:extLst>
              <a:ext uri="{28A0092B-C50C-407E-A947-70E740481C1C}">
                <a14:useLocalDpi xmlns:a14="http://schemas.microsoft.com/office/drawing/2010/main" val="0"/>
              </a:ext>
            </a:extLst>
          </a:blip>
          <a:srcRect l="10012" r="1090" b="-2"/>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pic>
        <p:nvPicPr>
          <p:cNvPr id="6" name="Picture 5">
            <a:extLst>
              <a:ext uri="{FF2B5EF4-FFF2-40B4-BE49-F238E27FC236}">
                <a16:creationId xmlns:a16="http://schemas.microsoft.com/office/drawing/2014/main" id="{D21DA9A3-49F8-B9F0-230F-BC083579C3EF}"/>
              </a:ext>
            </a:extLst>
          </p:cNvPr>
          <p:cNvPicPr>
            <a:picLocks noChangeAspect="1"/>
          </p:cNvPicPr>
          <p:nvPr/>
        </p:nvPicPr>
        <p:blipFill>
          <a:blip r:embed="rId3">
            <a:extLst>
              <a:ext uri="{28A0092B-C50C-407E-A947-70E740481C1C}">
                <a14:useLocalDpi xmlns:a14="http://schemas.microsoft.com/office/drawing/2010/main" val="0"/>
              </a:ext>
            </a:extLst>
          </a:blip>
          <a:srcRect l="12045" r="3" b="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Tree>
    <p:extLst>
      <p:ext uri="{BB962C8B-B14F-4D97-AF65-F5344CB8AC3E}">
        <p14:creationId xmlns:p14="http://schemas.microsoft.com/office/powerpoint/2010/main" val="3339009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6E682755-FEED-FCA0-3F37-59177EE0047E}"/>
              </a:ext>
            </a:extLst>
          </p:cNvPr>
          <p:cNvSpPr>
            <a:spLocks noGrp="1"/>
          </p:cNvSpPr>
          <p:nvPr>
            <p:ph type="title"/>
          </p:nvPr>
        </p:nvSpPr>
        <p:spPr>
          <a:xfrm>
            <a:off x="311077" y="-1"/>
            <a:ext cx="6227375" cy="1427055"/>
          </a:xfrm>
        </p:spPr>
        <p:txBody>
          <a:bodyPr anchor="b">
            <a:normAutofit/>
          </a:bodyPr>
          <a:lstStyle/>
          <a:p>
            <a:r>
              <a:rPr lang="en-US" sz="5400" b="1" dirty="0">
                <a:latin typeface="ADLaM Display" panose="02010000000000000000" pitchFamily="2" charset="0"/>
                <a:ea typeface="ADLaM Display" panose="02010000000000000000" pitchFamily="2" charset="0"/>
                <a:cs typeface="ADLaM Display" panose="02010000000000000000" pitchFamily="2" charset="0"/>
              </a:rPr>
              <a:t>FIXTURE DESIGN</a:t>
            </a:r>
            <a:endParaRPr lang="en-IN" sz="5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9" name="Content Placeholder 38">
            <a:extLst>
              <a:ext uri="{FF2B5EF4-FFF2-40B4-BE49-F238E27FC236}">
                <a16:creationId xmlns:a16="http://schemas.microsoft.com/office/drawing/2014/main" id="{F5F8AD9D-8DF6-AEB3-6478-937967112D1B}"/>
              </a:ext>
            </a:extLst>
          </p:cNvPr>
          <p:cNvSpPr>
            <a:spLocks noGrp="1"/>
          </p:cNvSpPr>
          <p:nvPr>
            <p:ph idx="1"/>
          </p:nvPr>
        </p:nvSpPr>
        <p:spPr>
          <a:xfrm>
            <a:off x="55660" y="1767685"/>
            <a:ext cx="7586944" cy="891459"/>
          </a:xfrm>
        </p:spPr>
        <p:txBody>
          <a:bodyPr>
            <a:normAutofit/>
          </a:bodyPr>
          <a:lstStyle/>
          <a:p>
            <a:pPr marL="0" indent="0">
              <a:buNone/>
            </a:pPr>
            <a:r>
              <a:rPr lang="en-US" sz="2200" dirty="0"/>
              <a:t>Visual representation of fixture along with burst view of fixture which showcases all the component in the fixture.</a:t>
            </a:r>
            <a:endParaRPr lang="en-IN" sz="2200" dirty="0"/>
          </a:p>
        </p:txBody>
      </p:sp>
      <p:pic>
        <p:nvPicPr>
          <p:cNvPr id="33" name="fixture">
            <a:hlinkClick r:id="" action="ppaction://media"/>
            <a:extLst>
              <a:ext uri="{FF2B5EF4-FFF2-40B4-BE49-F238E27FC236}">
                <a16:creationId xmlns:a16="http://schemas.microsoft.com/office/drawing/2014/main" id="{1B2E9A86-AB63-0764-EBE8-61E4BEDF2749}"/>
              </a:ext>
            </a:extLst>
          </p:cNvPr>
          <p:cNvPicPr>
            <a:picLocks noChangeAspect="1"/>
          </p:cNvPicPr>
          <p:nvPr>
            <a:videoFile r:link="rId1"/>
            <p:extLst>
              <p:ext uri="{DAA4B4D4-6D71-4841-9C94-3DE7FCFB9230}">
                <p14:media xmlns:p14="http://schemas.microsoft.com/office/powerpoint/2010/main" r:embed="rId2">
                  <p14:trim end="1993.9791"/>
                </p14:media>
              </p:ext>
            </p:extLst>
          </p:nvPr>
        </p:nvPicPr>
        <p:blipFill>
          <a:blip r:embed="rId4"/>
          <a:stretch>
            <a:fillRect/>
          </a:stretch>
        </p:blipFill>
        <p:spPr>
          <a:xfrm>
            <a:off x="55660" y="3018063"/>
            <a:ext cx="7433796" cy="3754067"/>
          </a:xfrm>
          <a:prstGeom prst="rect">
            <a:avLst/>
          </a:prstGeom>
        </p:spPr>
      </p:pic>
      <p:pic>
        <p:nvPicPr>
          <p:cNvPr id="3" name="Picture 2" descr="A black square with holes&#10;&#10;AI-generated content may be incorrect.">
            <a:extLst>
              <a:ext uri="{FF2B5EF4-FFF2-40B4-BE49-F238E27FC236}">
                <a16:creationId xmlns:a16="http://schemas.microsoft.com/office/drawing/2014/main" id="{9FA939BA-A7D3-73D6-021A-DE1C6F4F3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3681" y="-1"/>
            <a:ext cx="4290931" cy="3605994"/>
          </a:xfrm>
          <a:prstGeom prst="rect">
            <a:avLst/>
          </a:prstGeom>
        </p:spPr>
      </p:pic>
      <p:pic>
        <p:nvPicPr>
          <p:cNvPr id="5" name="Picture 4" descr="A grey rectangular object with a white background&#10;&#10;AI-generated content may be incorrect.">
            <a:extLst>
              <a:ext uri="{FF2B5EF4-FFF2-40B4-BE49-F238E27FC236}">
                <a16:creationId xmlns:a16="http://schemas.microsoft.com/office/drawing/2014/main" id="{A6B3A8C1-D1E8-6CA6-3E42-7FC46114C1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9456" y="3429000"/>
            <a:ext cx="4758064" cy="3150076"/>
          </a:xfrm>
          <a:prstGeom prst="rect">
            <a:avLst/>
          </a:prstGeom>
        </p:spPr>
      </p:pic>
    </p:spTree>
    <p:extLst>
      <p:ext uri="{BB962C8B-B14F-4D97-AF65-F5344CB8AC3E}">
        <p14:creationId xmlns:p14="http://schemas.microsoft.com/office/powerpoint/2010/main" val="75341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26"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3"/>
                                        </p:tgtEl>
                                      </p:cBhvr>
                                    </p:cmd>
                                  </p:childTnLst>
                                </p:cTn>
                              </p:par>
                            </p:childTnLst>
                          </p:cTn>
                        </p:par>
                      </p:childTnLst>
                    </p:cTn>
                  </p:par>
                </p:childTnLst>
              </p:cTn>
              <p:nextCondLst>
                <p:cond evt="onClick" delay="0">
                  <p:tgtEl>
                    <p:spTgt spid="33"/>
                  </p:tgtEl>
                </p:cond>
              </p:nextCondLst>
            </p:seq>
            <p:video>
              <p:cMediaNode vol="80000">
                <p:cTn id="12" fill="hold" display="0">
                  <p:stCondLst>
                    <p:cond delay="indefinite"/>
                  </p:stCondLst>
                </p:cTn>
                <p:tgtEl>
                  <p:spTgt spid="3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CD0C-3E6F-AD2C-F2EB-2B7168A5FE8E}"/>
              </a:ext>
            </a:extLst>
          </p:cNvPr>
          <p:cNvSpPr>
            <a:spLocks noGrp="1"/>
          </p:cNvSpPr>
          <p:nvPr>
            <p:ph type="title"/>
          </p:nvPr>
        </p:nvSpPr>
        <p:spPr/>
        <p:txBody>
          <a:bodyPr/>
          <a:lstStyle/>
          <a:p>
            <a:endParaRPr lang="en-IN"/>
          </a:p>
        </p:txBody>
      </p:sp>
      <p:pic>
        <p:nvPicPr>
          <p:cNvPr id="9" name="Content Placeholder 8" descr="A screenshot of a computer&#10;&#10;AI-generated content may be incorrect.">
            <a:extLst>
              <a:ext uri="{FF2B5EF4-FFF2-40B4-BE49-F238E27FC236}">
                <a16:creationId xmlns:a16="http://schemas.microsoft.com/office/drawing/2014/main" id="{25DCC0BF-C3A0-1D7C-F4A2-6FABFA3ABE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4037" r="355"/>
          <a:stretch/>
        </p:blipFill>
        <p:spPr>
          <a:xfrm>
            <a:off x="0" y="365125"/>
            <a:ext cx="12030691" cy="6471920"/>
          </a:xfrm>
        </p:spPr>
      </p:pic>
      <p:sp>
        <p:nvSpPr>
          <p:cNvPr id="10" name="Rectangle 9">
            <a:extLst>
              <a:ext uri="{FF2B5EF4-FFF2-40B4-BE49-F238E27FC236}">
                <a16:creationId xmlns:a16="http://schemas.microsoft.com/office/drawing/2014/main" id="{E99F42FE-D894-7FB1-FC69-5C5E3E26B2C6}"/>
              </a:ext>
            </a:extLst>
          </p:cNvPr>
          <p:cNvSpPr/>
          <p:nvPr/>
        </p:nvSpPr>
        <p:spPr>
          <a:xfrm>
            <a:off x="6903720" y="107673"/>
            <a:ext cx="4450080" cy="1152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FIXTURE</a:t>
            </a:r>
            <a:endParaRPr lang="en-IN" sz="6000" b="1" dirty="0"/>
          </a:p>
        </p:txBody>
      </p:sp>
      <p:sp>
        <p:nvSpPr>
          <p:cNvPr id="11" name="Rectangle 10">
            <a:extLst>
              <a:ext uri="{FF2B5EF4-FFF2-40B4-BE49-F238E27FC236}">
                <a16:creationId xmlns:a16="http://schemas.microsoft.com/office/drawing/2014/main" id="{6E644B04-A160-60BB-02C9-35E3F26E008C}"/>
              </a:ext>
            </a:extLst>
          </p:cNvPr>
          <p:cNvSpPr/>
          <p:nvPr/>
        </p:nvSpPr>
        <p:spPr>
          <a:xfrm>
            <a:off x="6803923" y="5299587"/>
            <a:ext cx="3323303" cy="481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ALL DIMENSIONS IN MM</a:t>
            </a:r>
            <a:endParaRPr lang="en-IN" dirty="0"/>
          </a:p>
        </p:txBody>
      </p:sp>
    </p:spTree>
    <p:extLst>
      <p:ext uri="{BB962C8B-B14F-4D97-AF65-F5344CB8AC3E}">
        <p14:creationId xmlns:p14="http://schemas.microsoft.com/office/powerpoint/2010/main" val="1057922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422622-2BAC-02F9-3FC4-A02F479FE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60E6EA-0385-AD70-6606-0105684BD4F4}"/>
              </a:ext>
            </a:extLst>
          </p:cNvPr>
          <p:cNvSpPr>
            <a:spLocks noGrp="1"/>
          </p:cNvSpPr>
          <p:nvPr>
            <p:ph type="title"/>
          </p:nvPr>
        </p:nvSpPr>
        <p:spPr>
          <a:xfrm>
            <a:off x="484003" y="635429"/>
            <a:ext cx="10400307" cy="757205"/>
          </a:xfrm>
        </p:spPr>
        <p:txBody>
          <a:bodyPr anchor="b">
            <a:normAutofit fontScale="90000"/>
          </a:bodyPr>
          <a:lstStyle/>
          <a:p>
            <a:r>
              <a:rPr lang="en-US" sz="5400" b="1" dirty="0">
                <a:latin typeface="ADLaM Display" panose="02010000000000000000" pitchFamily="2" charset="0"/>
                <a:ea typeface="ADLaM Display" panose="02010000000000000000" pitchFamily="2" charset="0"/>
                <a:cs typeface="ADLaM Display" panose="02010000000000000000" pitchFamily="2" charset="0"/>
              </a:rPr>
              <a:t>SIMULATION</a:t>
            </a:r>
            <a:endParaRPr lang="en-IN" sz="5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B2F722DB-E824-3649-6F29-992CA91D372F}"/>
              </a:ext>
            </a:extLst>
          </p:cNvPr>
          <p:cNvSpPr>
            <a:spLocks noGrp="1"/>
          </p:cNvSpPr>
          <p:nvPr>
            <p:ph idx="1"/>
          </p:nvPr>
        </p:nvSpPr>
        <p:spPr>
          <a:xfrm>
            <a:off x="372140" y="1806685"/>
            <a:ext cx="7303518" cy="4944989"/>
          </a:xfrm>
        </p:spPr>
        <p:txBody>
          <a:bodyPr anchor="t">
            <a:normAutofit fontScale="92500" lnSpcReduction="10000"/>
          </a:bodyPr>
          <a:lstStyle/>
          <a:p>
            <a:pPr marL="0" marR="0" lvl="0" indent="0" defTabSz="914400" rtl="0" eaLnBrk="0" fontAlgn="base" latinLnBrk="0" hangingPunct="0">
              <a:spcBef>
                <a:spcPct val="0"/>
              </a:spcBef>
              <a:spcAft>
                <a:spcPct val="0"/>
              </a:spcAft>
              <a:buClrTx/>
              <a:buSzTx/>
              <a:tabLst/>
            </a:pPr>
            <a:r>
              <a:rPr kumimoji="0" lang="en-US" altLang="en-US" sz="2200" b="1" i="0" u="none" strike="noStrike" cap="none" normalizeH="0" baseline="0" dirty="0">
                <a:ln>
                  <a:noFill/>
                </a:ln>
                <a:effectLst/>
              </a:rPr>
              <a:t>Model Creation in Fusion 360</a:t>
            </a:r>
            <a:endParaRPr kumimoji="0" lang="en-US" altLang="en-US" sz="2200" b="0" i="0" u="none" strike="noStrike" cap="none" normalizeH="0" baseline="0" dirty="0">
              <a:ln>
                <a:noFill/>
              </a:ln>
              <a:effectLst/>
            </a:endParaRPr>
          </a:p>
          <a:p>
            <a:pPr marL="457200" marR="0" lvl="1" indent="0" defTabSz="914400" rtl="0" eaLnBrk="0" fontAlgn="base" latinLnBrk="0" hangingPunct="0">
              <a:spcBef>
                <a:spcPct val="0"/>
              </a:spcBef>
              <a:spcAft>
                <a:spcPct val="0"/>
              </a:spcAft>
              <a:buClrTx/>
              <a:buSzTx/>
              <a:buFontTx/>
              <a:buChar char="•"/>
              <a:tabLst/>
            </a:pPr>
            <a:r>
              <a:rPr kumimoji="0" lang="en-US" altLang="en-US" sz="2200" b="0" i="0" u="none" strike="noStrike" cap="none" normalizeH="0" baseline="0" dirty="0">
                <a:ln>
                  <a:noFill/>
                </a:ln>
                <a:effectLst/>
              </a:rPr>
              <a:t>Designed a 3D frustum model in </a:t>
            </a:r>
            <a:r>
              <a:rPr lang="en-US" altLang="en-US" sz="2200" i="1" dirty="0"/>
              <a:t>Fusion</a:t>
            </a:r>
            <a:r>
              <a:rPr kumimoji="0" lang="en-US" altLang="en-US" sz="2200" b="0" i="1" u="none" strike="noStrike" cap="none" normalizeH="0" baseline="0" dirty="0">
                <a:ln>
                  <a:noFill/>
                </a:ln>
                <a:effectLst/>
              </a:rPr>
              <a:t> 360</a:t>
            </a:r>
            <a:r>
              <a:rPr kumimoji="0" lang="en-US" altLang="en-US" sz="2200" b="0" i="0" u="none" strike="noStrike" cap="none" normalizeH="0" baseline="0" dirty="0">
                <a:ln>
                  <a:noFill/>
                </a:ln>
                <a:effectLst/>
              </a:rPr>
              <a:t> for SPIF. </a:t>
            </a:r>
          </a:p>
          <a:p>
            <a:pPr marL="457200" marR="0" lvl="1" indent="0" defTabSz="914400" rtl="0" eaLnBrk="0" fontAlgn="base" latinLnBrk="0" hangingPunct="0">
              <a:spcBef>
                <a:spcPct val="0"/>
              </a:spcBef>
              <a:spcAft>
                <a:spcPct val="0"/>
              </a:spcAft>
              <a:buClrTx/>
              <a:buSzTx/>
              <a:buFontTx/>
              <a:buChar char="•"/>
              <a:tabLst/>
            </a:pPr>
            <a:r>
              <a:rPr kumimoji="0" lang="en-US" altLang="en-US" sz="2200" b="0" i="0" u="none" strike="noStrike" cap="none" normalizeH="0" baseline="0" dirty="0">
                <a:ln>
                  <a:noFill/>
                </a:ln>
                <a:effectLst/>
              </a:rPr>
              <a:t>Considered the physical properties of the aluminum sheet for optimal forming. </a:t>
            </a:r>
          </a:p>
          <a:p>
            <a:pPr marL="0" marR="0" lvl="0" indent="0" defTabSz="914400" rtl="0" eaLnBrk="0" fontAlgn="base" latinLnBrk="0" hangingPunct="0">
              <a:spcBef>
                <a:spcPct val="0"/>
              </a:spcBef>
              <a:spcAft>
                <a:spcPct val="0"/>
              </a:spcAft>
              <a:buClrTx/>
              <a:buSzTx/>
              <a:tabLst/>
            </a:pPr>
            <a:r>
              <a:rPr kumimoji="0" lang="en-US" altLang="en-US" sz="2200" b="1" i="0" u="none" strike="noStrike" cap="none" normalizeH="0" baseline="0" dirty="0">
                <a:ln>
                  <a:noFill/>
                </a:ln>
                <a:effectLst/>
              </a:rPr>
              <a:t>Toolpath Generation</a:t>
            </a:r>
            <a:endParaRPr kumimoji="0" lang="en-US" altLang="en-US" sz="2200" b="0" i="0" u="none" strike="noStrike" cap="none" normalizeH="0" baseline="0" dirty="0">
              <a:ln>
                <a:noFill/>
              </a:ln>
              <a:effectLst/>
            </a:endParaRPr>
          </a:p>
          <a:p>
            <a:pPr marL="457200" marR="0" lvl="1" indent="0" defTabSz="914400" rtl="0" eaLnBrk="0" fontAlgn="base" latinLnBrk="0" hangingPunct="0">
              <a:spcBef>
                <a:spcPct val="0"/>
              </a:spcBef>
              <a:spcAft>
                <a:spcPct val="0"/>
              </a:spcAft>
              <a:buClrTx/>
              <a:buSzTx/>
              <a:buFontTx/>
              <a:buChar char="•"/>
              <a:tabLst/>
            </a:pPr>
            <a:r>
              <a:rPr kumimoji="0" lang="en-US" altLang="en-US" sz="2200" b="0" i="0" u="none" strike="noStrike" cap="none" normalizeH="0" baseline="0" dirty="0">
                <a:ln>
                  <a:noFill/>
                </a:ln>
                <a:effectLst/>
              </a:rPr>
              <a:t>Adjusted </a:t>
            </a:r>
            <a:r>
              <a:rPr kumimoji="0" lang="en-US" altLang="en-US" sz="2200" b="0" i="1" u="none" strike="noStrike" cap="none" normalizeH="0" baseline="0" dirty="0">
                <a:ln>
                  <a:noFill/>
                </a:ln>
                <a:effectLst/>
              </a:rPr>
              <a:t>feed rate</a:t>
            </a:r>
            <a:r>
              <a:rPr kumimoji="0" lang="en-US" altLang="en-US" sz="2200" b="0" i="0" u="none" strike="noStrike" cap="none" normalizeH="0" baseline="0" dirty="0">
                <a:ln>
                  <a:noFill/>
                </a:ln>
                <a:effectLst/>
              </a:rPr>
              <a:t> and </a:t>
            </a:r>
            <a:r>
              <a:rPr kumimoji="0" lang="en-US" altLang="en-US" sz="2200" b="0" i="1" u="none" strike="noStrike" cap="none" normalizeH="0" baseline="0" dirty="0">
                <a:ln>
                  <a:noFill/>
                </a:ln>
                <a:effectLst/>
              </a:rPr>
              <a:t>depth of cut</a:t>
            </a:r>
            <a:r>
              <a:rPr kumimoji="0" lang="en-US" altLang="en-US" sz="2200" b="0" i="0" u="none" strike="noStrike" cap="none" normalizeH="0" baseline="0" dirty="0">
                <a:ln>
                  <a:noFill/>
                </a:ln>
                <a:effectLst/>
              </a:rPr>
              <a:t> for smooth and accurate machining. </a:t>
            </a:r>
          </a:p>
          <a:p>
            <a:pPr marL="457200" marR="0" lvl="1" indent="0" defTabSz="914400" rtl="0" eaLnBrk="0" fontAlgn="base" latinLnBrk="0" hangingPunct="0">
              <a:spcBef>
                <a:spcPct val="0"/>
              </a:spcBef>
              <a:spcAft>
                <a:spcPct val="0"/>
              </a:spcAft>
              <a:buClrTx/>
              <a:buSzTx/>
              <a:buFontTx/>
              <a:buChar char="•"/>
              <a:tabLst/>
            </a:pPr>
            <a:r>
              <a:rPr kumimoji="0" lang="en-US" altLang="en-US" sz="2200" b="0" i="0" u="none" strike="noStrike" cap="none" normalizeH="0" baseline="0" dirty="0">
                <a:ln>
                  <a:noFill/>
                </a:ln>
                <a:effectLst/>
              </a:rPr>
              <a:t>Ensured proper tool engagement with the workpiece. </a:t>
            </a:r>
          </a:p>
          <a:p>
            <a:pPr marL="0" marR="0" lvl="0" indent="0" defTabSz="914400" rtl="0" eaLnBrk="0" fontAlgn="base" latinLnBrk="0" hangingPunct="0">
              <a:spcBef>
                <a:spcPct val="0"/>
              </a:spcBef>
              <a:spcAft>
                <a:spcPct val="0"/>
              </a:spcAft>
              <a:buClrTx/>
              <a:buSzTx/>
              <a:tabLst/>
            </a:pPr>
            <a:r>
              <a:rPr kumimoji="0" lang="en-US" altLang="en-US" sz="2200" b="1" i="0" u="none" strike="noStrike" cap="none" normalizeH="0" baseline="0" dirty="0">
                <a:ln>
                  <a:noFill/>
                </a:ln>
                <a:effectLst/>
              </a:rPr>
              <a:t>Simulation and Optimization</a:t>
            </a:r>
            <a:endParaRPr kumimoji="0" lang="en-US" altLang="en-US" sz="2200" b="0" i="0" u="none" strike="noStrike" cap="none" normalizeH="0" baseline="0" dirty="0">
              <a:ln>
                <a:noFill/>
              </a:ln>
              <a:effectLst/>
            </a:endParaRPr>
          </a:p>
          <a:p>
            <a:pPr marL="457200" marR="0" lvl="1" indent="0" defTabSz="914400" rtl="0" eaLnBrk="0" fontAlgn="base" latinLnBrk="0" hangingPunct="0">
              <a:spcBef>
                <a:spcPct val="0"/>
              </a:spcBef>
              <a:spcAft>
                <a:spcPct val="0"/>
              </a:spcAft>
              <a:buClrTx/>
              <a:buSzTx/>
              <a:buFontTx/>
              <a:buChar char="•"/>
              <a:tabLst/>
            </a:pPr>
            <a:r>
              <a:rPr kumimoji="0" lang="en-US" altLang="en-US" sz="2200" b="0" i="0" u="none" strike="noStrike" cap="none" normalizeH="0" baseline="0" dirty="0">
                <a:ln>
                  <a:noFill/>
                </a:ln>
                <a:effectLst/>
              </a:rPr>
              <a:t>Ran a complete simulation to check for tool collisions and accuracy. </a:t>
            </a:r>
          </a:p>
          <a:p>
            <a:pPr marL="457200" marR="0" lvl="1" indent="0" defTabSz="914400" rtl="0" eaLnBrk="0" fontAlgn="base" latinLnBrk="0" hangingPunct="0">
              <a:spcBef>
                <a:spcPct val="0"/>
              </a:spcBef>
              <a:spcAft>
                <a:spcPct val="0"/>
              </a:spcAft>
              <a:buClrTx/>
              <a:buSzTx/>
              <a:buFontTx/>
              <a:buChar char="•"/>
              <a:tabLst/>
            </a:pPr>
            <a:r>
              <a:rPr kumimoji="0" lang="en-US" altLang="en-US" sz="2200" b="0" i="0" u="none" strike="noStrike" cap="none" normalizeH="0" baseline="0" dirty="0">
                <a:ln>
                  <a:noFill/>
                </a:ln>
                <a:effectLst/>
              </a:rPr>
              <a:t>Fine-tuned step depth and feed rate to improve surface quality. </a:t>
            </a:r>
          </a:p>
          <a:p>
            <a:pPr marL="0" marR="0" lvl="0" indent="0" defTabSz="914400" rtl="0" eaLnBrk="0" fontAlgn="base" latinLnBrk="0" hangingPunct="0">
              <a:spcBef>
                <a:spcPct val="0"/>
              </a:spcBef>
              <a:spcAft>
                <a:spcPct val="0"/>
              </a:spcAft>
              <a:buClrTx/>
              <a:buSzTx/>
              <a:tabLst/>
            </a:pPr>
            <a:r>
              <a:rPr kumimoji="0" lang="en-US" altLang="en-US" sz="2200" b="1" i="0" u="none" strike="noStrike" cap="none" normalizeH="0" baseline="0" dirty="0">
                <a:ln>
                  <a:noFill/>
                </a:ln>
                <a:effectLst/>
              </a:rPr>
              <a:t>Post-Processing and G-Code Generation</a:t>
            </a:r>
            <a:endParaRPr kumimoji="0" lang="en-US" altLang="en-US" sz="2200" b="0" i="0" u="none" strike="noStrike" cap="none" normalizeH="0" baseline="0" dirty="0">
              <a:ln>
                <a:noFill/>
              </a:ln>
              <a:effectLst/>
            </a:endParaRPr>
          </a:p>
          <a:p>
            <a:pPr marL="457200" marR="0" lvl="1" indent="0" defTabSz="914400" rtl="0" eaLnBrk="0" fontAlgn="base" latinLnBrk="0" hangingPunct="0">
              <a:spcBef>
                <a:spcPct val="0"/>
              </a:spcBef>
              <a:spcAft>
                <a:spcPct val="0"/>
              </a:spcAft>
              <a:buClrTx/>
              <a:buSzTx/>
              <a:buFontTx/>
              <a:buChar char="•"/>
              <a:tabLst/>
            </a:pPr>
            <a:r>
              <a:rPr kumimoji="0" lang="en-US" altLang="en-US" sz="2200" b="0" i="0" u="none" strike="noStrike" cap="none" normalizeH="0" baseline="0" dirty="0">
                <a:ln>
                  <a:noFill/>
                </a:ln>
                <a:effectLst/>
              </a:rPr>
              <a:t>Used the </a:t>
            </a:r>
            <a:r>
              <a:rPr kumimoji="0" lang="en-US" altLang="en-US" sz="2200" b="0" i="1" u="none" strike="noStrike" cap="none" normalizeH="0" baseline="0" dirty="0">
                <a:ln>
                  <a:noFill/>
                </a:ln>
                <a:effectLst/>
              </a:rPr>
              <a:t>Post Process</a:t>
            </a:r>
            <a:r>
              <a:rPr kumimoji="0" lang="en-US" altLang="en-US" sz="2200" b="0" i="0" u="none" strike="noStrike" cap="none" normalizeH="0" baseline="0" dirty="0">
                <a:ln>
                  <a:noFill/>
                </a:ln>
                <a:effectLst/>
              </a:rPr>
              <a:t> tool in Fusion 360. </a:t>
            </a:r>
          </a:p>
          <a:p>
            <a:pPr marL="457200" marR="0" lvl="1" indent="0" defTabSz="914400" rtl="0" eaLnBrk="0" fontAlgn="base" latinLnBrk="0" hangingPunct="0">
              <a:spcBef>
                <a:spcPct val="0"/>
              </a:spcBef>
              <a:spcAft>
                <a:spcPct val="0"/>
              </a:spcAft>
              <a:buClrTx/>
              <a:buSzTx/>
              <a:buFontTx/>
              <a:buChar char="•"/>
              <a:tabLst/>
            </a:pPr>
            <a:r>
              <a:rPr kumimoji="0" lang="en-US" altLang="en-US" sz="2200" b="0" i="0" u="none" strike="noStrike" cap="none" normalizeH="0" baseline="0" dirty="0">
                <a:ln>
                  <a:noFill/>
                </a:ln>
                <a:effectLst/>
              </a:rPr>
              <a:t>Selected the appropriate CNC machine and generated the G-code for execution</a:t>
            </a:r>
            <a:r>
              <a:rPr kumimoji="0" lang="en-US" altLang="en-US" sz="2200" b="0" i="0" u="none" strike="noStrike" cap="none" normalizeH="0" baseline="0" dirty="0">
                <a:ln>
                  <a:noFill/>
                </a:ln>
                <a:effectLst/>
                <a:latin typeface="Arial" panose="020B0604020202020204" pitchFamily="34" charset="0"/>
              </a:rPr>
              <a:t>. </a:t>
            </a:r>
          </a:p>
          <a:p>
            <a:pPr marL="0" indent="0">
              <a:buNone/>
            </a:pPr>
            <a:endParaRPr lang="en-IN" sz="1700" dirty="0"/>
          </a:p>
        </p:txBody>
      </p:sp>
      <p:pic>
        <p:nvPicPr>
          <p:cNvPr id="4" name="Picture 3" descr="A blue funnel with a pencil in it">
            <a:extLst>
              <a:ext uri="{FF2B5EF4-FFF2-40B4-BE49-F238E27FC236}">
                <a16:creationId xmlns:a16="http://schemas.microsoft.com/office/drawing/2014/main" id="{BF8680BE-B595-05B4-D04E-1598A1FF29BE}"/>
              </a:ext>
            </a:extLst>
          </p:cNvPr>
          <p:cNvPicPr>
            <a:picLocks noChangeAspect="1"/>
          </p:cNvPicPr>
          <p:nvPr/>
        </p:nvPicPr>
        <p:blipFill>
          <a:blip r:embed="rId2">
            <a:extLst>
              <a:ext uri="{28A0092B-C50C-407E-A947-70E740481C1C}">
                <a14:useLocalDpi xmlns:a14="http://schemas.microsoft.com/office/drawing/2010/main" val="0"/>
              </a:ext>
            </a:extLst>
          </a:blip>
          <a:srcRect l="16565" r="16813" b="1"/>
          <a:stretch/>
        </p:blipFill>
        <p:spPr>
          <a:xfrm>
            <a:off x="7675658" y="2093976"/>
            <a:ext cx="3941064" cy="4096512"/>
          </a:xfrm>
          <a:prstGeom prst="rect">
            <a:avLst/>
          </a:prstGeom>
        </p:spPr>
      </p:pic>
    </p:spTree>
    <p:extLst>
      <p:ext uri="{BB962C8B-B14F-4D97-AF65-F5344CB8AC3E}">
        <p14:creationId xmlns:p14="http://schemas.microsoft.com/office/powerpoint/2010/main" val="190845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2D3A5-7DA4-C82D-5C75-D0A805820F95}"/>
              </a:ext>
            </a:extLst>
          </p:cNvPr>
          <p:cNvSpPr>
            <a:spLocks noGrp="1"/>
          </p:cNvSpPr>
          <p:nvPr>
            <p:ph type="title"/>
          </p:nvPr>
        </p:nvSpPr>
        <p:spPr>
          <a:xfrm>
            <a:off x="4769125" y="-179107"/>
            <a:ext cx="6549888" cy="6172200"/>
          </a:xfrm>
        </p:spPr>
        <p:txBody>
          <a:bodyPr>
            <a:normAutofit fontScale="90000"/>
          </a:bodyPr>
          <a:lstStyle/>
          <a:p>
            <a:r>
              <a:rPr lang="en-US" b="1" dirty="0"/>
              <a:t>WORKPIECE</a:t>
            </a:r>
            <a:br>
              <a:rPr lang="en-US" b="1" dirty="0"/>
            </a:br>
            <a:br>
              <a:rPr lang="en-US" b="1" dirty="0"/>
            </a:br>
            <a:r>
              <a:rPr lang="en-US" b="1" dirty="0"/>
              <a:t> </a:t>
            </a:r>
            <a:r>
              <a:rPr lang="en-US" sz="3200" b="1" dirty="0"/>
              <a:t>DIMENSIONS OF FRUSTUM:</a:t>
            </a:r>
            <a:br>
              <a:rPr lang="en-US" sz="3200" b="1" dirty="0"/>
            </a:br>
            <a:r>
              <a:rPr lang="en-US" sz="3200" b="1" dirty="0"/>
              <a:t> </a:t>
            </a:r>
            <a:r>
              <a:rPr lang="en-US" sz="3200" dirty="0"/>
              <a:t>Outer diameter = 80mm</a:t>
            </a:r>
            <a:br>
              <a:rPr lang="en-US" sz="3200" dirty="0"/>
            </a:br>
            <a:r>
              <a:rPr lang="en-US" sz="3200" dirty="0"/>
              <a:t> Inner diameter = 30mm</a:t>
            </a:r>
            <a:br>
              <a:rPr lang="en-US" sz="3200" dirty="0"/>
            </a:br>
            <a:r>
              <a:rPr lang="en-US" sz="3200" dirty="0"/>
              <a:t> </a:t>
            </a:r>
            <a:r>
              <a:rPr lang="en-IN" sz="3200" dirty="0"/>
              <a:t>Depth = 50mm</a:t>
            </a:r>
            <a:br>
              <a:rPr lang="en-IN" sz="3200" dirty="0"/>
            </a:br>
            <a:br>
              <a:rPr lang="en-IN" sz="3200" dirty="0"/>
            </a:br>
            <a:r>
              <a:rPr lang="en-IN" sz="3200" dirty="0"/>
              <a:t> </a:t>
            </a:r>
            <a:r>
              <a:rPr lang="en-US" sz="3200" b="1" dirty="0"/>
              <a:t>Process Parameters:</a:t>
            </a:r>
            <a:br>
              <a:rPr lang="en-US" sz="3200" dirty="0"/>
            </a:br>
            <a:r>
              <a:rPr lang="en-US" sz="3200" dirty="0"/>
              <a:t> Spindle speed (rpm)=300</a:t>
            </a:r>
            <a:br>
              <a:rPr lang="en-US" sz="3200" dirty="0"/>
            </a:br>
            <a:r>
              <a:rPr lang="en-US" sz="3200" dirty="0"/>
              <a:t> Vertical step depth (mm)=1.0</a:t>
            </a:r>
            <a:br>
              <a:rPr lang="en-US" sz="3200" dirty="0"/>
            </a:br>
            <a:r>
              <a:rPr lang="en-US" sz="3200" dirty="0"/>
              <a:t> Feed rate (mm/min)=300</a:t>
            </a:r>
            <a:br>
              <a:rPr lang="en-US" sz="3200" dirty="0"/>
            </a:br>
            <a:r>
              <a:rPr lang="en-US" sz="3200" dirty="0"/>
              <a:t> Tool diameter (mm)=10</a:t>
            </a:r>
            <a:br>
              <a:rPr lang="en-US" sz="3200" dirty="0"/>
            </a:br>
            <a:r>
              <a:rPr lang="en-US" sz="3200" dirty="0"/>
              <a:t> Sheet thickness (mm)=3.0</a:t>
            </a:r>
            <a:br>
              <a:rPr lang="en-IN" sz="3200" dirty="0"/>
            </a:br>
            <a:br>
              <a:rPr lang="en-IN" sz="3200" dirty="0"/>
            </a:br>
            <a:br>
              <a:rPr lang="en-IN" sz="4400" dirty="0"/>
            </a:br>
            <a:endParaRPr lang="en-IN" b="1" dirty="0"/>
          </a:p>
        </p:txBody>
      </p:sp>
      <p:pic>
        <p:nvPicPr>
          <p:cNvPr id="5" name="Content Placeholder 4" descr="A drawing of a cone shaped container&#10;&#10;AI-generated content may be incorrect.">
            <a:extLst>
              <a:ext uri="{FF2B5EF4-FFF2-40B4-BE49-F238E27FC236}">
                <a16:creationId xmlns:a16="http://schemas.microsoft.com/office/drawing/2014/main" id="{8DF31A80-2DBE-3470-A680-92CD9F137D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20" y="864907"/>
            <a:ext cx="4667904" cy="3818091"/>
          </a:xfrm>
        </p:spPr>
      </p:pic>
    </p:spTree>
    <p:extLst>
      <p:ext uri="{BB962C8B-B14F-4D97-AF65-F5344CB8AC3E}">
        <p14:creationId xmlns:p14="http://schemas.microsoft.com/office/powerpoint/2010/main" val="3874832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C521-2686-8CBE-F129-DFA3B19F6B0A}"/>
              </a:ext>
            </a:extLst>
          </p:cNvPr>
          <p:cNvSpPr>
            <a:spLocks noGrp="1"/>
          </p:cNvSpPr>
          <p:nvPr>
            <p:ph type="title"/>
          </p:nvPr>
        </p:nvSpPr>
        <p:spPr>
          <a:xfrm>
            <a:off x="838200" y="476885"/>
            <a:ext cx="10515600" cy="1325563"/>
          </a:xfrm>
        </p:spPr>
        <p:txBody>
          <a:bodyPr/>
          <a:lstStyle/>
          <a:p>
            <a:endParaRPr lang="en-IN"/>
          </a:p>
        </p:txBody>
      </p:sp>
      <p:pic>
        <p:nvPicPr>
          <p:cNvPr id="4" name="f toolpath">
            <a:hlinkClick r:id="" action="ppaction://media"/>
            <a:extLst>
              <a:ext uri="{FF2B5EF4-FFF2-40B4-BE49-F238E27FC236}">
                <a16:creationId xmlns:a16="http://schemas.microsoft.com/office/drawing/2014/main" id="{1AB987F3-78BA-0C89-C6D6-5627FC6DF81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2125" y="371475"/>
            <a:ext cx="11207750" cy="6303963"/>
          </a:xfrm>
        </p:spPr>
      </p:pic>
      <p:sp>
        <p:nvSpPr>
          <p:cNvPr id="5" name="Rectangle 4">
            <a:extLst>
              <a:ext uri="{FF2B5EF4-FFF2-40B4-BE49-F238E27FC236}">
                <a16:creationId xmlns:a16="http://schemas.microsoft.com/office/drawing/2014/main" id="{A9F46A38-141D-B597-B74D-0C62BD19642B}"/>
              </a:ext>
            </a:extLst>
          </p:cNvPr>
          <p:cNvSpPr/>
          <p:nvPr/>
        </p:nvSpPr>
        <p:spPr>
          <a:xfrm>
            <a:off x="7177547" y="972344"/>
            <a:ext cx="4427811" cy="6309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SIMULATION</a:t>
            </a:r>
            <a:endParaRPr lang="en-IN" sz="4000" b="1" dirty="0"/>
          </a:p>
        </p:txBody>
      </p:sp>
    </p:spTree>
    <p:extLst>
      <p:ext uri="{BB962C8B-B14F-4D97-AF65-F5344CB8AC3E}">
        <p14:creationId xmlns:p14="http://schemas.microsoft.com/office/powerpoint/2010/main" val="415478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597F-E6F9-427C-D6D3-115EB225067E}"/>
              </a:ext>
            </a:extLst>
          </p:cNvPr>
          <p:cNvSpPr>
            <a:spLocks noGrp="1"/>
          </p:cNvSpPr>
          <p:nvPr>
            <p:ph type="title"/>
          </p:nvPr>
        </p:nvSpPr>
        <p:spPr>
          <a:xfrm>
            <a:off x="572493" y="238539"/>
            <a:ext cx="11018520" cy="1048861"/>
          </a:xfrm>
        </p:spPr>
        <p:txBody>
          <a:bodyPr anchor="b">
            <a:normAutofit/>
          </a:bodyPr>
          <a:lstStyle/>
          <a:p>
            <a:r>
              <a:rPr lang="en-US" sz="5400" b="1" dirty="0">
                <a:latin typeface="ADLaM Display" panose="02010000000000000000" pitchFamily="2" charset="0"/>
                <a:ea typeface="ADLaM Display" panose="02010000000000000000" pitchFamily="2" charset="0"/>
                <a:cs typeface="ADLaM Display" panose="02010000000000000000" pitchFamily="2" charset="0"/>
              </a:rPr>
              <a:t>ANALYSIS</a:t>
            </a:r>
            <a:endParaRPr lang="en-IN" sz="5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Rectangle 1">
            <a:extLst>
              <a:ext uri="{FF2B5EF4-FFF2-40B4-BE49-F238E27FC236}">
                <a16:creationId xmlns:a16="http://schemas.microsoft.com/office/drawing/2014/main" id="{DC8A7BCE-A419-6188-2213-38A5D8E8B3CE}"/>
              </a:ext>
            </a:extLst>
          </p:cNvPr>
          <p:cNvSpPr>
            <a:spLocks noGrp="1" noChangeArrowheads="1"/>
          </p:cNvSpPr>
          <p:nvPr>
            <p:ph idx="1"/>
          </p:nvPr>
        </p:nvSpPr>
        <p:spPr bwMode="auto">
          <a:xfrm>
            <a:off x="333955" y="1694688"/>
            <a:ext cx="6849165" cy="43027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fontScale="55000" lnSpcReduction="20000"/>
          </a:bodyPr>
          <a:lstStyle/>
          <a:p>
            <a:pPr marL="0" marR="0" lvl="0" indent="0" defTabSz="914400" rtl="0" eaLnBrk="0" fontAlgn="base" latinLnBrk="0" hangingPunct="0">
              <a:spcBef>
                <a:spcPct val="0"/>
              </a:spcBef>
              <a:spcAft>
                <a:spcPts val="600"/>
              </a:spcAft>
              <a:buClrTx/>
              <a:buSzTx/>
              <a:buFontTx/>
              <a:buChar char="•"/>
              <a:tabLst/>
            </a:pPr>
            <a:r>
              <a:rPr kumimoji="0" lang="en-US" altLang="en-US" sz="2600" b="1" i="0" u="none" strike="noStrike" cap="none" normalizeH="0" baseline="0" dirty="0">
                <a:ln>
                  <a:noFill/>
                </a:ln>
                <a:effectLst/>
                <a:latin typeface="Arial" panose="020B0604020202020204" pitchFamily="34" charset="0"/>
              </a:rPr>
              <a:t>Define Geometry and Material Properties</a:t>
            </a:r>
            <a:endParaRPr kumimoji="0" lang="en-US" altLang="en-US" sz="2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600" b="0" i="0" u="none" strike="noStrike" cap="none" normalizeH="0" baseline="0" dirty="0">
                <a:ln>
                  <a:noFill/>
                </a:ln>
                <a:effectLst/>
                <a:latin typeface="Arial" panose="020B0604020202020204" pitchFamily="34" charset="0"/>
              </a:rPr>
              <a:t>Create the sheet metal workpiece and the forming tool (hemispherical or conical punch).</a:t>
            </a:r>
          </a:p>
          <a:p>
            <a:pPr marL="0" marR="0" lvl="0" indent="0" defTabSz="914400" rtl="0" eaLnBrk="0" fontAlgn="base" latinLnBrk="0" hangingPunct="0">
              <a:spcBef>
                <a:spcPct val="0"/>
              </a:spcBef>
              <a:spcAft>
                <a:spcPts val="600"/>
              </a:spcAft>
              <a:buClrTx/>
              <a:buSzTx/>
              <a:buFontTx/>
              <a:buChar char="•"/>
              <a:tabLst/>
            </a:pPr>
            <a:r>
              <a:rPr kumimoji="0" lang="en-US" altLang="en-US" sz="2600" b="0" i="0" u="none" strike="noStrike" cap="none" normalizeH="0" baseline="0" dirty="0">
                <a:ln>
                  <a:noFill/>
                </a:ln>
                <a:effectLst/>
                <a:latin typeface="Arial" panose="020B0604020202020204" pitchFamily="34" charset="0"/>
              </a:rPr>
              <a:t>Assign Al 6061-T6 material properties by defining mechanical characteristics in the Property Module.</a:t>
            </a:r>
          </a:p>
          <a:p>
            <a:pPr marL="0" marR="0" lvl="0" indent="0" defTabSz="914400" rtl="0" eaLnBrk="0" fontAlgn="base" latinLnBrk="0" hangingPunct="0">
              <a:spcBef>
                <a:spcPct val="0"/>
              </a:spcBef>
              <a:spcAft>
                <a:spcPts val="600"/>
              </a:spcAft>
              <a:buClrTx/>
              <a:buSzTx/>
              <a:buFontTx/>
              <a:buChar char="•"/>
              <a:tabLst/>
            </a:pPr>
            <a:r>
              <a:rPr kumimoji="0" lang="en-US" altLang="en-US" sz="2600" b="1" i="0" u="none" strike="noStrike" cap="none" normalizeH="0" baseline="0" dirty="0">
                <a:ln>
                  <a:noFill/>
                </a:ln>
                <a:effectLst/>
                <a:latin typeface="Arial" panose="020B0604020202020204" pitchFamily="34" charset="0"/>
              </a:rPr>
              <a:t>Setup Contact, Interactions, and Boundary Conditions</a:t>
            </a:r>
            <a:endParaRPr kumimoji="0" lang="en-US" altLang="en-US" sz="2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600" b="0" i="0" u="none" strike="noStrike" cap="none" normalizeH="0" baseline="0" dirty="0">
                <a:ln>
                  <a:noFill/>
                </a:ln>
                <a:effectLst/>
                <a:latin typeface="Arial" panose="020B0604020202020204" pitchFamily="34" charset="0"/>
              </a:rPr>
              <a:t>Establish surface-to-surface contact with appropriate frictional properties.</a:t>
            </a:r>
          </a:p>
          <a:p>
            <a:pPr marL="0" marR="0" lvl="0" indent="0" defTabSz="914400" rtl="0" eaLnBrk="0" fontAlgn="base" latinLnBrk="0" hangingPunct="0">
              <a:spcBef>
                <a:spcPct val="0"/>
              </a:spcBef>
              <a:spcAft>
                <a:spcPts val="600"/>
              </a:spcAft>
              <a:buClrTx/>
              <a:buSzTx/>
              <a:buFontTx/>
              <a:buChar char="•"/>
              <a:tabLst/>
            </a:pPr>
            <a:r>
              <a:rPr kumimoji="0" lang="en-US" altLang="en-US" sz="2600" b="0" i="0" u="none" strike="noStrike" cap="none" normalizeH="0" baseline="0" dirty="0">
                <a:ln>
                  <a:noFill/>
                </a:ln>
                <a:effectLst/>
                <a:latin typeface="Arial" panose="020B0604020202020204" pitchFamily="34" charset="0"/>
              </a:rPr>
              <a:t>Fix sheet metal edges and apply tool motion to simulate the forming process.</a:t>
            </a:r>
          </a:p>
          <a:p>
            <a:pPr marL="0" marR="0" lvl="0" indent="0" defTabSz="914400" rtl="0" eaLnBrk="0" fontAlgn="base" latinLnBrk="0" hangingPunct="0">
              <a:spcBef>
                <a:spcPct val="0"/>
              </a:spcBef>
              <a:spcAft>
                <a:spcPts val="600"/>
              </a:spcAft>
              <a:buClrTx/>
              <a:buSzTx/>
              <a:buFontTx/>
              <a:buChar char="•"/>
              <a:tabLst/>
            </a:pPr>
            <a:r>
              <a:rPr kumimoji="0" lang="en-US" altLang="en-US" sz="2600" b="1" i="0" u="none" strike="noStrike" cap="none" normalizeH="0" baseline="0" dirty="0">
                <a:ln>
                  <a:noFill/>
                </a:ln>
                <a:effectLst/>
                <a:latin typeface="Arial" panose="020B0604020202020204" pitchFamily="34" charset="0"/>
              </a:rPr>
              <a:t>Mesh and Analysis Configuration</a:t>
            </a:r>
            <a:endParaRPr kumimoji="0" lang="en-US" altLang="en-US" sz="2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600" b="0" i="0" u="none" strike="noStrike" cap="none" normalizeH="0" baseline="0" dirty="0">
                <a:ln>
                  <a:noFill/>
                </a:ln>
                <a:effectLst/>
                <a:latin typeface="Arial" panose="020B0604020202020204" pitchFamily="34" charset="0"/>
              </a:rPr>
              <a:t>Generate a fine mesh on the sheet metal for precise results.</a:t>
            </a:r>
          </a:p>
          <a:p>
            <a:pPr marL="0" marR="0" lvl="0" indent="0" defTabSz="914400" rtl="0" eaLnBrk="0" fontAlgn="base" latinLnBrk="0" hangingPunct="0">
              <a:spcBef>
                <a:spcPct val="0"/>
              </a:spcBef>
              <a:spcAft>
                <a:spcPts val="600"/>
              </a:spcAft>
              <a:buClrTx/>
              <a:buSzTx/>
              <a:buFontTx/>
              <a:buChar char="•"/>
              <a:tabLst/>
            </a:pPr>
            <a:r>
              <a:rPr kumimoji="0" lang="en-US" altLang="en-US" sz="2600" b="0" i="0" u="none" strike="noStrike" cap="none" normalizeH="0" baseline="0" dirty="0">
                <a:ln>
                  <a:noFill/>
                </a:ln>
                <a:effectLst/>
                <a:latin typeface="Arial" panose="020B0604020202020204" pitchFamily="34" charset="0"/>
              </a:rPr>
              <a:t>Set up an explicit dynamic step to handle the high-strain-rate nature of SPIF.</a:t>
            </a:r>
          </a:p>
          <a:p>
            <a:pPr marL="0" marR="0" lvl="0" indent="0" defTabSz="914400" rtl="0" eaLnBrk="0" fontAlgn="base" latinLnBrk="0" hangingPunct="0">
              <a:spcBef>
                <a:spcPct val="0"/>
              </a:spcBef>
              <a:spcAft>
                <a:spcPts val="600"/>
              </a:spcAft>
              <a:buClrTx/>
              <a:buSzTx/>
              <a:buFontTx/>
              <a:buChar char="•"/>
              <a:tabLst/>
            </a:pPr>
            <a:r>
              <a:rPr kumimoji="0" lang="en-US" altLang="en-US" sz="2600" b="1" i="0" u="none" strike="noStrike" cap="none" normalizeH="0" baseline="0" dirty="0">
                <a:ln>
                  <a:noFill/>
                </a:ln>
                <a:effectLst/>
                <a:latin typeface="Arial" panose="020B0604020202020204" pitchFamily="34" charset="0"/>
              </a:rPr>
              <a:t>Define Output Requests and Submit Job</a:t>
            </a:r>
            <a:endParaRPr kumimoji="0" lang="en-US" altLang="en-US" sz="2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600" b="0" i="0" u="none" strike="noStrike" cap="none" normalizeH="0" baseline="0" dirty="0">
                <a:ln>
                  <a:noFill/>
                </a:ln>
                <a:effectLst/>
                <a:latin typeface="Arial" panose="020B0604020202020204" pitchFamily="34" charset="0"/>
              </a:rPr>
              <a:t>Request outputs for contact reaction forces, sheet thickness variation, tool contact pressure, Von Mises stress, and equivalent plastic strain.</a:t>
            </a:r>
          </a:p>
          <a:p>
            <a:pPr marL="0" marR="0" lvl="0" indent="0" defTabSz="914400" rtl="0" eaLnBrk="0" fontAlgn="base" latinLnBrk="0" hangingPunct="0">
              <a:spcBef>
                <a:spcPct val="0"/>
              </a:spcBef>
              <a:spcAft>
                <a:spcPts val="600"/>
              </a:spcAft>
              <a:buClrTx/>
              <a:buSzTx/>
              <a:buFontTx/>
              <a:buChar char="•"/>
              <a:tabLst/>
            </a:pPr>
            <a:r>
              <a:rPr kumimoji="0" lang="en-US" altLang="en-US" sz="2600" b="0" i="0" u="none" strike="noStrike" cap="none" normalizeH="0" baseline="0" dirty="0">
                <a:ln>
                  <a:noFill/>
                </a:ln>
                <a:effectLst/>
                <a:latin typeface="Arial" panose="020B0604020202020204" pitchFamily="34" charset="0"/>
              </a:rPr>
              <a:t>Submit the job in the Job Module and ensure error-free execution.</a:t>
            </a:r>
          </a:p>
          <a:p>
            <a:pPr marL="0" marR="0" lvl="0" indent="0" defTabSz="914400" rtl="0" eaLnBrk="0" fontAlgn="base" latinLnBrk="0" hangingPunct="0">
              <a:spcBef>
                <a:spcPct val="0"/>
              </a:spcBef>
              <a:spcAft>
                <a:spcPts val="600"/>
              </a:spcAft>
              <a:buClrTx/>
              <a:buSzTx/>
              <a:buFontTx/>
              <a:buChar char="•"/>
              <a:tabLst/>
            </a:pPr>
            <a:r>
              <a:rPr kumimoji="0" lang="en-US" altLang="en-US" sz="2600" b="1" i="0" u="none" strike="noStrike" cap="none" normalizeH="0" baseline="0" dirty="0">
                <a:ln>
                  <a:noFill/>
                </a:ln>
                <a:effectLst/>
                <a:latin typeface="Arial" panose="020B0604020202020204" pitchFamily="34" charset="0"/>
              </a:rPr>
              <a:t>Post-Processing and Result Analysis</a:t>
            </a:r>
            <a:endParaRPr kumimoji="0" lang="en-US" altLang="en-US" sz="2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600" b="0" i="0" u="none" strike="noStrike" cap="none" normalizeH="0" baseline="0" dirty="0">
                <a:ln>
                  <a:noFill/>
                </a:ln>
                <a:effectLst/>
                <a:latin typeface="Arial" panose="020B0604020202020204" pitchFamily="34" charset="0"/>
              </a:rPr>
              <a:t>Visualize thickness reduction and analyze force variations (CF1, CF2, CF3, CFM) in the Visualization Module.</a:t>
            </a:r>
          </a:p>
          <a:p>
            <a:pPr marL="0" marR="0" lvl="0" indent="0" defTabSz="914400" rtl="0" eaLnBrk="0" fontAlgn="base" latinLnBrk="0" hangingPunct="0">
              <a:spcBef>
                <a:spcPct val="0"/>
              </a:spcBef>
              <a:spcAft>
                <a:spcPts val="600"/>
              </a:spcAft>
              <a:buClrTx/>
              <a:buSzTx/>
              <a:buFontTx/>
              <a:buNone/>
              <a:tabLst/>
            </a:pPr>
            <a:endParaRPr kumimoji="0" lang="en-US" altLang="en-US" sz="1200" b="0" i="0" u="none" strike="noStrike" cap="none" normalizeH="0" baseline="0" dirty="0">
              <a:ln>
                <a:noFill/>
              </a:ln>
              <a:effectLst/>
              <a:latin typeface="Arial" panose="020B0604020202020204" pitchFamily="34" charset="0"/>
            </a:endParaRPr>
          </a:p>
        </p:txBody>
      </p:sp>
      <p:pic>
        <p:nvPicPr>
          <p:cNvPr id="6" name="Picture 5" descr="A graph with a red line&#10;&#10;AI-generated content may be incorrect.">
            <a:extLst>
              <a:ext uri="{FF2B5EF4-FFF2-40B4-BE49-F238E27FC236}">
                <a16:creationId xmlns:a16="http://schemas.microsoft.com/office/drawing/2014/main" id="{691192C5-F735-AFE9-8DA6-2B498B3C9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768" y="0"/>
            <a:ext cx="5222352" cy="3220720"/>
          </a:xfrm>
          <a:prstGeom prst="rect">
            <a:avLst/>
          </a:prstGeom>
        </p:spPr>
      </p:pic>
      <p:pic>
        <p:nvPicPr>
          <p:cNvPr id="8" name="Picture 7" descr="A rainbow colored object with a white ball above it&#10;&#10;AI-generated content may be incorrect.">
            <a:extLst>
              <a:ext uri="{FF2B5EF4-FFF2-40B4-BE49-F238E27FC236}">
                <a16:creationId xmlns:a16="http://schemas.microsoft.com/office/drawing/2014/main" id="{17DB483A-D52D-A16D-8DB5-2A354088C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1944" y="3459873"/>
            <a:ext cx="5222352" cy="2691527"/>
          </a:xfrm>
          <a:prstGeom prst="rect">
            <a:avLst/>
          </a:prstGeom>
        </p:spPr>
      </p:pic>
    </p:spTree>
    <p:extLst>
      <p:ext uri="{BB962C8B-B14F-4D97-AF65-F5344CB8AC3E}">
        <p14:creationId xmlns:p14="http://schemas.microsoft.com/office/powerpoint/2010/main" val="2981110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C817-AE12-B9C4-1AB9-E68B0A9BDE51}"/>
              </a:ext>
            </a:extLst>
          </p:cNvPr>
          <p:cNvSpPr>
            <a:spLocks noGrp="1"/>
          </p:cNvSpPr>
          <p:nvPr>
            <p:ph type="title"/>
          </p:nvPr>
        </p:nvSpPr>
        <p:spPr>
          <a:xfrm>
            <a:off x="1955308" y="0"/>
            <a:ext cx="6715760" cy="1250315"/>
          </a:xfrm>
        </p:spPr>
        <p:txBody>
          <a:bodyPr/>
          <a:lstStyle/>
          <a:p>
            <a:r>
              <a:rPr lang="en-US" b="1" dirty="0">
                <a:latin typeface="ADLaM Display" panose="02010000000000000000" pitchFamily="2" charset="0"/>
                <a:ea typeface="ADLaM Display" panose="02010000000000000000" pitchFamily="2" charset="0"/>
                <a:cs typeface="ADLaM Display" panose="02010000000000000000" pitchFamily="2" charset="0"/>
              </a:rPr>
              <a:t>SHEET DEFORMATION</a:t>
            </a:r>
            <a:endParaRPr lang="en-IN" b="1"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7" name="AL6061">
            <a:hlinkClick r:id="" action="ppaction://media"/>
            <a:extLst>
              <a:ext uri="{FF2B5EF4-FFF2-40B4-BE49-F238E27FC236}">
                <a16:creationId xmlns:a16="http://schemas.microsoft.com/office/drawing/2014/main" id="{643C54BD-C69E-2F72-7491-63AAF41B5D1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9975" y="1095375"/>
            <a:ext cx="9086850" cy="5176838"/>
          </a:xfrm>
        </p:spPr>
      </p:pic>
    </p:spTree>
    <p:extLst>
      <p:ext uri="{BB962C8B-B14F-4D97-AF65-F5344CB8AC3E}">
        <p14:creationId xmlns:p14="http://schemas.microsoft.com/office/powerpoint/2010/main" val="70122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A0CA-4DFE-60A2-CFC1-5CC83F667001}"/>
              </a:ext>
            </a:extLst>
          </p:cNvPr>
          <p:cNvSpPr>
            <a:spLocks noGrp="1"/>
          </p:cNvSpPr>
          <p:nvPr>
            <p:ph type="title"/>
          </p:nvPr>
        </p:nvSpPr>
        <p:spPr>
          <a:xfrm>
            <a:off x="598676" y="235974"/>
            <a:ext cx="8596668" cy="1320800"/>
          </a:xfrm>
        </p:spPr>
        <p:txBody>
          <a:bodyPr>
            <a:normAutofit/>
          </a:bodyPr>
          <a:lstStyle/>
          <a:p>
            <a:r>
              <a:rPr lang="en-US" sz="4000" dirty="0">
                <a:latin typeface="ADLaM Display" panose="02010000000000000000" pitchFamily="2" charset="0"/>
                <a:ea typeface="ADLaM Display" panose="02010000000000000000" pitchFamily="2" charset="0"/>
                <a:cs typeface="ADLaM Display" panose="02010000000000000000" pitchFamily="2" charset="0"/>
              </a:rPr>
              <a:t>HAND CALCULATION</a:t>
            </a:r>
            <a:endParaRPr lang="en-IN" sz="40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Content Placeholder 4" descr="A piece of paper with writing on it&#10;&#10;AI-generated content may be incorrect.">
            <a:extLst>
              <a:ext uri="{FF2B5EF4-FFF2-40B4-BE49-F238E27FC236}">
                <a16:creationId xmlns:a16="http://schemas.microsoft.com/office/drawing/2014/main" id="{FF18142B-9664-C6BD-75B3-224079062B0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681" r="2402" b="16671"/>
          <a:stretch/>
        </p:blipFill>
        <p:spPr>
          <a:xfrm>
            <a:off x="194667" y="1077035"/>
            <a:ext cx="4287520" cy="5532719"/>
          </a:xfrm>
        </p:spPr>
      </p:pic>
      <p:pic>
        <p:nvPicPr>
          <p:cNvPr id="7" name="Picture 6" descr="A close up of a notebook&#10;&#10;AI-generated content may be incorrect.">
            <a:extLst>
              <a:ext uri="{FF2B5EF4-FFF2-40B4-BE49-F238E27FC236}">
                <a16:creationId xmlns:a16="http://schemas.microsoft.com/office/drawing/2014/main" id="{B0A0DE1E-19BC-476C-F42F-6064A59531A6}"/>
              </a:ext>
            </a:extLst>
          </p:cNvPr>
          <p:cNvPicPr>
            <a:picLocks noChangeAspect="1"/>
          </p:cNvPicPr>
          <p:nvPr/>
        </p:nvPicPr>
        <p:blipFill>
          <a:blip r:embed="rId3">
            <a:extLst>
              <a:ext uri="{28A0092B-C50C-407E-A947-70E740481C1C}">
                <a14:useLocalDpi xmlns:a14="http://schemas.microsoft.com/office/drawing/2010/main" val="0"/>
              </a:ext>
            </a:extLst>
          </a:blip>
          <a:srcRect l="8102" t="4889" r="-856" b="65334"/>
          <a:stretch/>
        </p:blipFill>
        <p:spPr>
          <a:xfrm>
            <a:off x="4897010" y="896374"/>
            <a:ext cx="6139927" cy="3506038"/>
          </a:xfrm>
          <a:prstGeom prst="rect">
            <a:avLst/>
          </a:prstGeom>
        </p:spPr>
      </p:pic>
      <p:sp>
        <p:nvSpPr>
          <p:cNvPr id="8" name="Content Placeholder 2">
            <a:extLst>
              <a:ext uri="{FF2B5EF4-FFF2-40B4-BE49-F238E27FC236}">
                <a16:creationId xmlns:a16="http://schemas.microsoft.com/office/drawing/2014/main" id="{CC06224C-ACB3-0D5E-D11F-3A064FAAA506}"/>
              </a:ext>
            </a:extLst>
          </p:cNvPr>
          <p:cNvSpPr txBox="1">
            <a:spLocks/>
          </p:cNvSpPr>
          <p:nvPr/>
        </p:nvSpPr>
        <p:spPr>
          <a:xfrm>
            <a:off x="4482187" y="4714567"/>
            <a:ext cx="6626943" cy="214343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n-US" dirty="0" err="1"/>
              <a:t>Fx</a:t>
            </a:r>
            <a:r>
              <a:rPr lang="en-US" dirty="0"/>
              <a:t> Abaqus -2571.22N</a:t>
            </a:r>
          </a:p>
          <a:p>
            <a:pPr lvl="1"/>
            <a:r>
              <a:rPr lang="en-US" dirty="0" err="1"/>
              <a:t>Fx</a:t>
            </a:r>
            <a:r>
              <a:rPr lang="en-US" dirty="0"/>
              <a:t> hand -2740.14 N</a:t>
            </a:r>
          </a:p>
          <a:p>
            <a:pPr lvl="1"/>
            <a:r>
              <a:rPr lang="en-US" dirty="0"/>
              <a:t>Percentage error – ((</a:t>
            </a:r>
            <a:r>
              <a:rPr lang="en-US" dirty="0" err="1"/>
              <a:t>Fx</a:t>
            </a:r>
            <a:r>
              <a:rPr lang="en-US" dirty="0"/>
              <a:t> hand – </a:t>
            </a:r>
            <a:r>
              <a:rPr lang="en-US" dirty="0" err="1"/>
              <a:t>Fx</a:t>
            </a:r>
            <a:r>
              <a:rPr lang="en-US" dirty="0"/>
              <a:t> Abaqus) /</a:t>
            </a:r>
            <a:r>
              <a:rPr lang="en-US" dirty="0" err="1"/>
              <a:t>Fx</a:t>
            </a:r>
            <a:r>
              <a:rPr lang="en-US" dirty="0"/>
              <a:t> Abaqus ) *100</a:t>
            </a:r>
          </a:p>
          <a:p>
            <a:pPr lvl="1"/>
            <a:r>
              <a:rPr lang="en-US" dirty="0"/>
              <a:t> ((2740.14 - 2571.22) /2571.22 )* (100) </a:t>
            </a:r>
          </a:p>
          <a:p>
            <a:pPr lvl="1"/>
            <a:r>
              <a:rPr lang="en-US" dirty="0"/>
              <a:t>Therefore % error = 6.5% </a:t>
            </a:r>
            <a:endParaRPr lang="en-IN" dirty="0"/>
          </a:p>
        </p:txBody>
      </p:sp>
    </p:spTree>
    <p:extLst>
      <p:ext uri="{BB962C8B-B14F-4D97-AF65-F5344CB8AC3E}">
        <p14:creationId xmlns:p14="http://schemas.microsoft.com/office/powerpoint/2010/main" val="1569848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4701-47B0-1162-C71E-8B1C6E34FDA5}"/>
              </a:ext>
            </a:extLst>
          </p:cNvPr>
          <p:cNvSpPr>
            <a:spLocks noGrp="1"/>
          </p:cNvSpPr>
          <p:nvPr>
            <p:ph type="title"/>
          </p:nvPr>
        </p:nvSpPr>
        <p:spPr>
          <a:xfrm>
            <a:off x="572493" y="238539"/>
            <a:ext cx="11091187" cy="1126965"/>
          </a:xfrm>
        </p:spPr>
        <p:txBody>
          <a:bodyPr anchor="b">
            <a:normAutofit/>
          </a:bodyPr>
          <a:lstStyle/>
          <a:p>
            <a:r>
              <a:rPr lang="en-US" sz="5400" b="1" dirty="0">
                <a:latin typeface="ADLaM Display" panose="02010000000000000000" pitchFamily="2" charset="0"/>
                <a:ea typeface="ADLaM Display" panose="02010000000000000000" pitchFamily="2" charset="0"/>
                <a:cs typeface="ADLaM Display" panose="02010000000000000000" pitchFamily="2" charset="0"/>
              </a:rPr>
              <a:t>PROTOTYPE</a:t>
            </a:r>
            <a:endParaRPr lang="en-IN" sz="5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3" name="Content Placeholder 12">
            <a:extLst>
              <a:ext uri="{FF2B5EF4-FFF2-40B4-BE49-F238E27FC236}">
                <a16:creationId xmlns:a16="http://schemas.microsoft.com/office/drawing/2014/main" id="{DC4D44BD-4B2E-27DE-56A4-7FFBAEEA9179}"/>
              </a:ext>
            </a:extLst>
          </p:cNvPr>
          <p:cNvSpPr>
            <a:spLocks noGrp="1"/>
          </p:cNvSpPr>
          <p:nvPr>
            <p:ph idx="1"/>
          </p:nvPr>
        </p:nvSpPr>
        <p:spPr>
          <a:xfrm>
            <a:off x="4023360" y="1946656"/>
            <a:ext cx="8168639" cy="5006099"/>
          </a:xfrm>
        </p:spPr>
        <p:txBody>
          <a:bodyPr anchor="t">
            <a:normAutofit lnSpcReduction="10000"/>
          </a:bodyPr>
          <a:lstStyle/>
          <a:p>
            <a:r>
              <a:rPr lang="en-US" sz="2200" b="1" dirty="0"/>
              <a:t>Prototyping model </a:t>
            </a:r>
            <a:r>
              <a:rPr lang="en-US" sz="2200" dirty="0"/>
              <a:t>: Before proceeding with fabrication, a trial version of the top and bottom plates was cut from MDF board using a wood router. This step allowed for a preliminary fitment check on the machine bed, ensuring that any necessary adjustments could be made before final manufacturing.</a:t>
            </a:r>
          </a:p>
          <a:p>
            <a:r>
              <a:rPr lang="en-US" sz="2200" dirty="0"/>
              <a:t>Same fixture designed on SolidWorks was used for manufacturing of base plate &amp; top plate .</a:t>
            </a:r>
          </a:p>
          <a:p>
            <a:r>
              <a:rPr lang="en-US" sz="2200" dirty="0"/>
              <a:t>Exported the CAD design from SolidWorks and generated a G-code using </a:t>
            </a:r>
            <a:r>
              <a:rPr lang="en-US" sz="2200" dirty="0" err="1"/>
              <a:t>ShopBot</a:t>
            </a:r>
            <a:r>
              <a:rPr lang="en-US" sz="2200" dirty="0"/>
              <a:t> software and machined the base plate and top plate of the fixture prototype.</a:t>
            </a:r>
          </a:p>
          <a:p>
            <a:r>
              <a:rPr lang="en-US" sz="2200" dirty="0"/>
              <a:t>Checked the accuracy of MDF plates on the bed of 5-axis VMC machine in order to manufacture fixture plates from Mild steel </a:t>
            </a:r>
          </a:p>
          <a:p>
            <a:endParaRPr lang="en-US" sz="1700" dirty="0"/>
          </a:p>
          <a:p>
            <a:endParaRPr lang="en-US" sz="1700" dirty="0"/>
          </a:p>
          <a:p>
            <a:endParaRPr lang="en-US" sz="1700" dirty="0"/>
          </a:p>
        </p:txBody>
      </p:sp>
      <p:pic>
        <p:nvPicPr>
          <p:cNvPr id="22" name="Picture 21">
            <a:extLst>
              <a:ext uri="{FF2B5EF4-FFF2-40B4-BE49-F238E27FC236}">
                <a16:creationId xmlns:a16="http://schemas.microsoft.com/office/drawing/2014/main" id="{1DF5E3AC-FFDD-30CA-E6F6-9EDE96C9C7C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130" r="22127" b="-2"/>
          <a:stretch/>
        </p:blipFill>
        <p:spPr>
          <a:xfrm>
            <a:off x="218156" y="2045838"/>
            <a:ext cx="3603120" cy="3822578"/>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20" name="Rectangle 2">
            <a:extLst>
              <a:ext uri="{FF2B5EF4-FFF2-40B4-BE49-F238E27FC236}">
                <a16:creationId xmlns:a16="http://schemas.microsoft.com/office/drawing/2014/main" id="{8EF805B6-E3CD-45DE-C297-3C7AD0A1EE94}"/>
              </a:ext>
            </a:extLst>
          </p:cNvPr>
          <p:cNvSpPr>
            <a:spLocks noChangeArrowheads="1"/>
          </p:cNvSpPr>
          <p:nvPr/>
        </p:nvSpPr>
        <p:spPr bwMode="auto">
          <a:xfrm>
            <a:off x="152400" y="-322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a:t>
            </a:r>
          </a:p>
        </p:txBody>
      </p:sp>
      <p:sp>
        <p:nvSpPr>
          <p:cNvPr id="23" name="TextBox 22">
            <a:extLst>
              <a:ext uri="{FF2B5EF4-FFF2-40B4-BE49-F238E27FC236}">
                <a16:creationId xmlns:a16="http://schemas.microsoft.com/office/drawing/2014/main" id="{66815867-E87B-352F-1C85-09B88E241D40}"/>
              </a:ext>
            </a:extLst>
          </p:cNvPr>
          <p:cNvSpPr txBox="1"/>
          <p:nvPr/>
        </p:nvSpPr>
        <p:spPr>
          <a:xfrm>
            <a:off x="9609242" y="6657945"/>
            <a:ext cx="2582758" cy="200055"/>
          </a:xfrm>
          <a:prstGeom prst="rect">
            <a:avLst/>
          </a:prstGeom>
          <a:solidFill>
            <a:srgbClr val="000000"/>
          </a:solidFill>
        </p:spPr>
        <p:txBody>
          <a:bodyPr wrap="none" rtlCol="0">
            <a:spAutoFit/>
          </a:bodyPr>
          <a:lstStyle/>
          <a:p>
            <a:pPr algn="r">
              <a:spcAft>
                <a:spcPts val="600"/>
              </a:spcAft>
            </a:pPr>
            <a:r>
              <a:rPr lang="en-IN" sz="700" dirty="0">
                <a:solidFill>
                  <a:srgbClr val="FFFFFF"/>
                </a:solidFill>
                <a:hlinkClick r:id="rId3" tooltip="https://www.flickr.com/photos/raster/7094633849">
                  <a:extLst>
                    <a:ext uri="{A12FA001-AC4F-418D-AE19-62706E023703}">
                      <ahyp:hlinkClr xmlns:ahyp="http://schemas.microsoft.com/office/drawing/2018/hyperlinkcolor" val="tx"/>
                    </a:ext>
                  </a:extLst>
                </a:hlinkClick>
              </a:rPr>
              <a:t>This Photo</a:t>
            </a:r>
            <a:r>
              <a:rPr lang="en-IN" sz="700" dirty="0">
                <a:solidFill>
                  <a:srgbClr val="FFFFFF"/>
                </a:solidFill>
              </a:rPr>
              <a:t> by Unknown Author is licensed under </a:t>
            </a:r>
            <a:r>
              <a:rPr lang="en-IN" sz="700" dirty="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IN" sz="700" dirty="0">
              <a:solidFill>
                <a:srgbClr val="FFFFFF"/>
              </a:solidFill>
            </a:endParaRPr>
          </a:p>
        </p:txBody>
      </p:sp>
    </p:spTree>
    <p:extLst>
      <p:ext uri="{BB962C8B-B14F-4D97-AF65-F5344CB8AC3E}">
        <p14:creationId xmlns:p14="http://schemas.microsoft.com/office/powerpoint/2010/main" val="75697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CA0DF-26C3-03DC-3646-75B99F600E88}"/>
              </a:ext>
            </a:extLst>
          </p:cNvPr>
          <p:cNvSpPr>
            <a:spLocks noGrp="1"/>
          </p:cNvSpPr>
          <p:nvPr>
            <p:ph type="title"/>
          </p:nvPr>
        </p:nvSpPr>
        <p:spPr/>
        <p:txBody>
          <a:bodyPr>
            <a:normAutofit/>
          </a:bodyPr>
          <a:lstStyle/>
          <a:p>
            <a:r>
              <a:rPr lang="en-US" sz="4400" b="1" dirty="0">
                <a:latin typeface="ADLaM Display" panose="02010000000000000000" pitchFamily="2" charset="0"/>
                <a:ea typeface="ADLaM Display" panose="02010000000000000000" pitchFamily="2" charset="0"/>
                <a:cs typeface="ADLaM Display" panose="02010000000000000000" pitchFamily="2" charset="0"/>
              </a:rPr>
              <a:t>PROTOTYPE MODEL</a:t>
            </a:r>
            <a:endParaRPr lang="en-IN" sz="4400" b="1"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Content Placeholder 4" descr="A close-up of a metal plate&#10;&#10;AI-generated content may be incorrect.">
            <a:extLst>
              <a:ext uri="{FF2B5EF4-FFF2-40B4-BE49-F238E27FC236}">
                <a16:creationId xmlns:a16="http://schemas.microsoft.com/office/drawing/2014/main" id="{D06E1E8C-00DA-C030-8714-AC1B2DBBDBD6}"/>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l="1" t="12304" r="861" b="12048"/>
          <a:stretch/>
        </p:blipFill>
        <p:spPr>
          <a:xfrm>
            <a:off x="0" y="4114800"/>
            <a:ext cx="2542626" cy="2586870"/>
          </a:xfrm>
        </p:spPr>
      </p:pic>
      <p:pic>
        <p:nvPicPr>
          <p:cNvPr id="7" name="Picture 6" descr="A close-up of a square object&#10;&#10;AI-generated content may be incorrect.">
            <a:extLst>
              <a:ext uri="{FF2B5EF4-FFF2-40B4-BE49-F238E27FC236}">
                <a16:creationId xmlns:a16="http://schemas.microsoft.com/office/drawing/2014/main" id="{8FF6FA76-EF31-2473-AFCD-79F514FD6B8C}"/>
              </a:ext>
            </a:extLst>
          </p:cNvPr>
          <p:cNvPicPr>
            <a:picLocks noChangeAspect="1"/>
          </p:cNvPicPr>
          <p:nvPr/>
        </p:nvPicPr>
        <p:blipFill>
          <a:blip r:embed="rId5">
            <a:extLst>
              <a:ext uri="{28A0092B-C50C-407E-A947-70E740481C1C}">
                <a14:useLocalDpi xmlns:a14="http://schemas.microsoft.com/office/drawing/2010/main" val="0"/>
              </a:ext>
            </a:extLst>
          </a:blip>
          <a:srcRect l="-1579" t="11557" r="1209" b="15407"/>
          <a:stretch/>
        </p:blipFill>
        <p:spPr>
          <a:xfrm>
            <a:off x="2986697" y="4114800"/>
            <a:ext cx="2732114" cy="2650788"/>
          </a:xfrm>
          <a:prstGeom prst="rect">
            <a:avLst/>
          </a:prstGeom>
        </p:spPr>
      </p:pic>
      <p:pic>
        <p:nvPicPr>
          <p:cNvPr id="9" name="Picture 8" descr="A metal objects on a table&#10;&#10;AI-generated content may be incorrect.">
            <a:extLst>
              <a:ext uri="{FF2B5EF4-FFF2-40B4-BE49-F238E27FC236}">
                <a16:creationId xmlns:a16="http://schemas.microsoft.com/office/drawing/2014/main" id="{3CE1E969-B94F-F5E7-56F0-F6B96F17AAD3}"/>
              </a:ext>
            </a:extLst>
          </p:cNvPr>
          <p:cNvPicPr>
            <a:picLocks noChangeAspect="1"/>
          </p:cNvPicPr>
          <p:nvPr/>
        </p:nvPicPr>
        <p:blipFill>
          <a:blip r:embed="rId6">
            <a:extLst>
              <a:ext uri="{28A0092B-C50C-407E-A947-70E740481C1C}">
                <a14:useLocalDpi xmlns:a14="http://schemas.microsoft.com/office/drawing/2010/main" val="0"/>
              </a:ext>
            </a:extLst>
          </a:blip>
          <a:srcRect l="28666" t="34518" r="21667" b="14370"/>
          <a:stretch/>
        </p:blipFill>
        <p:spPr>
          <a:xfrm>
            <a:off x="867158" y="1533044"/>
            <a:ext cx="3135883" cy="2420312"/>
          </a:xfrm>
          <a:prstGeom prst="rect">
            <a:avLst/>
          </a:prstGeom>
        </p:spPr>
      </p:pic>
      <p:pic>
        <p:nvPicPr>
          <p:cNvPr id="10" name="WhatsApp Video 2025-04-05 at 11.40.47_5ff939c8">
            <a:hlinkClick r:id="" action="ppaction://media"/>
            <a:extLst>
              <a:ext uri="{FF2B5EF4-FFF2-40B4-BE49-F238E27FC236}">
                <a16:creationId xmlns:a16="http://schemas.microsoft.com/office/drawing/2014/main" id="{966D2E56-4F5C-E790-0807-98B55F8B4C7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43553" y="142466"/>
            <a:ext cx="3749040" cy="6623122"/>
          </a:xfrm>
          <a:prstGeom prst="rect">
            <a:avLst/>
          </a:prstGeom>
        </p:spPr>
      </p:pic>
    </p:spTree>
    <p:extLst>
      <p:ext uri="{BB962C8B-B14F-4D97-AF65-F5344CB8AC3E}">
        <p14:creationId xmlns:p14="http://schemas.microsoft.com/office/powerpoint/2010/main" val="35429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67EEE4-6354-4F1C-9484-951F0EB92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121856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48202FA7-D981-BA58-7C71-880F2D2B8F9D}"/>
              </a:ext>
            </a:extLst>
          </p:cNvPr>
          <p:cNvSpPr>
            <a:spLocks noGrp="1"/>
          </p:cNvSpPr>
          <p:nvPr>
            <p:ph type="title"/>
          </p:nvPr>
        </p:nvSpPr>
        <p:spPr>
          <a:xfrm>
            <a:off x="989768" y="609600"/>
            <a:ext cx="5498361" cy="1320800"/>
          </a:xfrm>
        </p:spPr>
        <p:txBody>
          <a:bodyPr anchor="ctr">
            <a:normAutofit/>
          </a:bodyPr>
          <a:lstStyle/>
          <a:p>
            <a:r>
              <a:rPr lang="en-US" sz="4400" b="1" dirty="0">
                <a:latin typeface="ADLaM Display" panose="02010000000000000000" pitchFamily="2" charset="0"/>
                <a:ea typeface="ADLaM Display" panose="02010000000000000000" pitchFamily="2" charset="0"/>
                <a:cs typeface="ADLaM Display" panose="02010000000000000000" pitchFamily="2" charset="0"/>
              </a:rPr>
              <a:t>OBJECTIVE</a:t>
            </a:r>
            <a:endParaRPr lang="en-IN" sz="4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6" name="Isosceles Triangle 15">
            <a:extLst>
              <a:ext uri="{FF2B5EF4-FFF2-40B4-BE49-F238E27FC236}">
                <a16:creationId xmlns:a16="http://schemas.microsoft.com/office/drawing/2014/main" id="{0E5A83F9-E6B8-40BD-9C0D-9A6F15650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CE8342CF-7B13-A21F-D645-82A1CAB8B37E}"/>
              </a:ext>
            </a:extLst>
          </p:cNvPr>
          <p:cNvSpPr>
            <a:spLocks noGrp="1"/>
          </p:cNvSpPr>
          <p:nvPr>
            <p:ph idx="1"/>
          </p:nvPr>
        </p:nvSpPr>
        <p:spPr>
          <a:xfrm>
            <a:off x="842597" y="1930401"/>
            <a:ext cx="5696905" cy="4110962"/>
          </a:xfrm>
        </p:spPr>
        <p:txBody>
          <a:bodyPr>
            <a:noAutofit/>
          </a:bodyPr>
          <a:lstStyle/>
          <a:p>
            <a:pPr marL="0" indent="0">
              <a:buNone/>
            </a:pPr>
            <a:r>
              <a:rPr lang="en-US" sz="2400" b="1" dirty="0"/>
              <a:t>To analyze and validate the Single Point Incremental Forming (SPIF) process parameters by initially manufacturing a frustum-shaped geometry using aluminum sheet, as a preparatory step towards the final objective of fabricating a denture plate through SPIF.</a:t>
            </a:r>
          </a:p>
          <a:p>
            <a:pPr marL="0" indent="0">
              <a:buNone/>
            </a:pPr>
            <a:r>
              <a:rPr lang="en-US" sz="2400" b="1" dirty="0"/>
              <a:t>A denture plate is a custom-made base that supports artificial teeth, fitting over gums to restore oral function and aesthetics</a:t>
            </a:r>
            <a:r>
              <a:rPr lang="en-US" sz="2400" dirty="0"/>
              <a:t>.</a:t>
            </a:r>
            <a:endParaRPr lang="en-IN" sz="2400" dirty="0"/>
          </a:p>
        </p:txBody>
      </p:sp>
      <p:pic>
        <p:nvPicPr>
          <p:cNvPr id="13" name="Picture 12" descr="A close-up of a model of teeth&#10;&#10;AI-generated content may be incorrect.">
            <a:extLst>
              <a:ext uri="{FF2B5EF4-FFF2-40B4-BE49-F238E27FC236}">
                <a16:creationId xmlns:a16="http://schemas.microsoft.com/office/drawing/2014/main" id="{8B3EDA93-9059-4C3A-2B0C-9677D648D8A4}"/>
              </a:ext>
            </a:extLst>
          </p:cNvPr>
          <p:cNvPicPr>
            <a:picLocks noChangeAspect="1"/>
          </p:cNvPicPr>
          <p:nvPr/>
        </p:nvPicPr>
        <p:blipFill>
          <a:blip r:embed="rId2">
            <a:extLst>
              <a:ext uri="{28A0092B-C50C-407E-A947-70E740481C1C}">
                <a14:useLocalDpi xmlns:a14="http://schemas.microsoft.com/office/drawing/2010/main" val="0"/>
              </a:ext>
            </a:extLst>
          </a:blip>
          <a:srcRect l="15499" r="8101"/>
          <a:stretch/>
        </p:blipFill>
        <p:spPr>
          <a:xfrm>
            <a:off x="7528308" y="3437472"/>
            <a:ext cx="4657341" cy="3428996"/>
          </a:xfrm>
          <a:prstGeom prst="rect">
            <a:avLst/>
          </a:prstGeom>
        </p:spPr>
      </p:pic>
      <p:pic>
        <p:nvPicPr>
          <p:cNvPr id="19" name="Picture 18" descr="A metal object with measurements&#10;&#10;AI-generated content may be incorrect.">
            <a:extLst>
              <a:ext uri="{FF2B5EF4-FFF2-40B4-BE49-F238E27FC236}">
                <a16:creationId xmlns:a16="http://schemas.microsoft.com/office/drawing/2014/main" id="{FAAEF03B-E5EF-9E44-B649-F520192D5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308" y="0"/>
            <a:ext cx="4657341" cy="3986529"/>
          </a:xfrm>
          <a:prstGeom prst="rect">
            <a:avLst/>
          </a:prstGeom>
        </p:spPr>
      </p:pic>
    </p:spTree>
    <p:extLst>
      <p:ext uri="{BB962C8B-B14F-4D97-AF65-F5344CB8AC3E}">
        <p14:creationId xmlns:p14="http://schemas.microsoft.com/office/powerpoint/2010/main" val="37589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46B675-C0C9-F6C0-8CD8-B0A557B52BB5}"/>
              </a:ext>
            </a:extLst>
          </p:cNvPr>
          <p:cNvSpPr>
            <a:spLocks noGrp="1"/>
          </p:cNvSpPr>
          <p:nvPr>
            <p:ph idx="1"/>
          </p:nvPr>
        </p:nvSpPr>
        <p:spPr>
          <a:xfrm>
            <a:off x="678427" y="373626"/>
            <a:ext cx="10675374" cy="5803337"/>
          </a:xfrm>
        </p:spPr>
        <p:txBody>
          <a:bodyPr>
            <a:normAutofit/>
          </a:bodyPr>
          <a:lstStyle/>
          <a:p>
            <a:r>
              <a:rPr lang="en-IN" sz="2800" b="1" dirty="0" err="1"/>
              <a:t>ShopBot</a:t>
            </a:r>
            <a:r>
              <a:rPr lang="en-IN" sz="2800" b="1" dirty="0"/>
              <a:t> PRS5 Standard CNC</a:t>
            </a:r>
          </a:p>
          <a:p>
            <a:pPr marL="0" indent="0">
              <a:buNone/>
            </a:pPr>
            <a:r>
              <a:rPr lang="en-IN" sz="2400" dirty="0"/>
              <a:t>XY Move Speed </a:t>
            </a:r>
            <a:r>
              <a:rPr lang="en-IN" sz="2400" b="1" dirty="0"/>
              <a:t>–MAX 9144mm/min</a:t>
            </a:r>
          </a:p>
          <a:p>
            <a:pPr marL="0" indent="0">
              <a:buNone/>
            </a:pPr>
            <a:r>
              <a:rPr lang="en-IN" sz="2400" dirty="0"/>
              <a:t>Z MOVE Speed </a:t>
            </a:r>
            <a:r>
              <a:rPr lang="en-IN" sz="2400" b="1" dirty="0"/>
              <a:t>–MAX3048 mm/min</a:t>
            </a:r>
          </a:p>
          <a:p>
            <a:pPr marL="0" indent="0">
              <a:buNone/>
            </a:pPr>
            <a:r>
              <a:rPr lang="en-IN" sz="2400" dirty="0"/>
              <a:t>Linear Cutting Force</a:t>
            </a:r>
            <a:r>
              <a:rPr lang="en-IN" sz="2400" b="1" dirty="0"/>
              <a:t>-60 in/min</a:t>
            </a:r>
          </a:p>
          <a:p>
            <a:pPr marL="0" indent="0">
              <a:buNone/>
            </a:pPr>
            <a:r>
              <a:rPr lang="en-IN" sz="2400" dirty="0"/>
              <a:t>Software used </a:t>
            </a:r>
            <a:r>
              <a:rPr lang="en-IN" sz="2400" b="1" dirty="0"/>
              <a:t>– </a:t>
            </a:r>
            <a:r>
              <a:rPr lang="en-IN" sz="2400" b="1" dirty="0" err="1"/>
              <a:t>PartWorks</a:t>
            </a:r>
            <a:endParaRPr lang="en-IN" sz="2400" b="1" dirty="0"/>
          </a:p>
          <a:p>
            <a:pPr marL="0" indent="0">
              <a:buNone/>
            </a:pPr>
            <a:r>
              <a:rPr lang="en-IN" sz="2400" b="1" dirty="0"/>
              <a:t>MACHINING PARAMETER</a:t>
            </a:r>
          </a:p>
          <a:p>
            <a:pPr marL="0" indent="0">
              <a:buNone/>
            </a:pPr>
            <a:r>
              <a:rPr lang="en-IN" sz="2400" b="1" dirty="0"/>
              <a:t>Tool - end mill</a:t>
            </a:r>
          </a:p>
          <a:p>
            <a:pPr marL="0" indent="0">
              <a:buNone/>
            </a:pPr>
            <a:r>
              <a:rPr lang="en-IN" sz="2400" b="1" dirty="0"/>
              <a:t>Tool diameter – 6mm</a:t>
            </a:r>
          </a:p>
          <a:p>
            <a:pPr marL="0" indent="0">
              <a:buNone/>
            </a:pPr>
            <a:r>
              <a:rPr lang="en-IN" sz="2400" b="1" dirty="0"/>
              <a:t>Sheet thickness – 5mm</a:t>
            </a:r>
          </a:p>
          <a:p>
            <a:pPr marL="0" indent="0">
              <a:buNone/>
            </a:pPr>
            <a:r>
              <a:rPr lang="en-IN" sz="2400" b="1" dirty="0"/>
              <a:t>Spindle rpm -2000rpm</a:t>
            </a:r>
          </a:p>
          <a:p>
            <a:pPr marL="0" indent="0">
              <a:buNone/>
            </a:pPr>
            <a:endParaRPr lang="en-IN" sz="2400" b="1" dirty="0"/>
          </a:p>
        </p:txBody>
      </p:sp>
      <p:pic>
        <p:nvPicPr>
          <p:cNvPr id="5" name="Picture 4" descr="A large machine with pipes and a wood surface&#10;&#10;AI-generated content may be incorrect.">
            <a:extLst>
              <a:ext uri="{FF2B5EF4-FFF2-40B4-BE49-F238E27FC236}">
                <a16:creationId xmlns:a16="http://schemas.microsoft.com/office/drawing/2014/main" id="{061B6A6B-B1E1-8EDF-82FB-A09674C8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178" y="1016000"/>
            <a:ext cx="5844728" cy="3728720"/>
          </a:xfrm>
          <a:prstGeom prst="rect">
            <a:avLst/>
          </a:prstGeom>
        </p:spPr>
      </p:pic>
    </p:spTree>
    <p:extLst>
      <p:ext uri="{BB962C8B-B14F-4D97-AF65-F5344CB8AC3E}">
        <p14:creationId xmlns:p14="http://schemas.microsoft.com/office/powerpoint/2010/main" val="251307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462AF-C16E-742D-C795-EE896AA0668B}"/>
              </a:ext>
            </a:extLst>
          </p:cNvPr>
          <p:cNvSpPr>
            <a:spLocks noGrp="1"/>
          </p:cNvSpPr>
          <p:nvPr>
            <p:ph type="title"/>
          </p:nvPr>
        </p:nvSpPr>
        <p:spPr>
          <a:xfrm>
            <a:off x="4657345" y="233680"/>
            <a:ext cx="6891527" cy="1878584"/>
          </a:xfrm>
        </p:spPr>
        <p:txBody>
          <a:bodyPr anchor="b">
            <a:normAutofit/>
          </a:bodyPr>
          <a:lstStyle/>
          <a:p>
            <a:r>
              <a:rPr lang="en-US" sz="5400" b="1" dirty="0">
                <a:latin typeface="ADLaM Display" panose="02010000000000000000" pitchFamily="2" charset="0"/>
                <a:ea typeface="ADLaM Display" panose="02010000000000000000" pitchFamily="2" charset="0"/>
                <a:cs typeface="ADLaM Display" panose="02010000000000000000" pitchFamily="2" charset="0"/>
              </a:rPr>
              <a:t>MANUFACTURING OPERATIONS</a:t>
            </a:r>
            <a:endParaRPr lang="en-IN" sz="5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A72C6B7C-6CEC-D94B-EB3F-6160F1DF3F3D}"/>
              </a:ext>
            </a:extLst>
          </p:cNvPr>
          <p:cNvSpPr>
            <a:spLocks noGrp="1"/>
          </p:cNvSpPr>
          <p:nvPr>
            <p:ph idx="1"/>
          </p:nvPr>
        </p:nvSpPr>
        <p:spPr>
          <a:xfrm>
            <a:off x="4866640" y="2496312"/>
            <a:ext cx="6682232" cy="3694176"/>
          </a:xfrm>
        </p:spPr>
        <p:txBody>
          <a:bodyPr>
            <a:noAutofit/>
          </a:bodyPr>
          <a:lstStyle/>
          <a:p>
            <a:r>
              <a:rPr lang="en-US" sz="2400" b="1" dirty="0"/>
              <a:t>Base plate , Top plate &amp; Clamping Plate </a:t>
            </a:r>
            <a:r>
              <a:rPr lang="en-US" sz="2400" dirty="0"/>
              <a:t>: Laser cutting of 10 mm Mild steel (MS) .</a:t>
            </a:r>
          </a:p>
          <a:p>
            <a:r>
              <a:rPr lang="en-US" sz="2400" dirty="0"/>
              <a:t>Surface grinding was employed to precisely machine the top plate and base plate, ensuring perfect flatness and alignment with the machine bed, thereby enhancing the overall accuracy and stability of the setup.</a:t>
            </a:r>
          </a:p>
          <a:p>
            <a:r>
              <a:rPr lang="en-US" sz="2400" b="1" dirty="0"/>
              <a:t>Tool :-  G</a:t>
            </a:r>
            <a:r>
              <a:rPr lang="en-US" sz="2400" dirty="0"/>
              <a:t>rinding the tip of the tool to ensure a proper spherical curve shape of the tool</a:t>
            </a:r>
            <a:endParaRPr lang="en-IN" sz="2400" dirty="0"/>
          </a:p>
        </p:txBody>
      </p:sp>
      <p:pic>
        <p:nvPicPr>
          <p:cNvPr id="5" name="Picture 4" descr="Person wielding metal">
            <a:extLst>
              <a:ext uri="{FF2B5EF4-FFF2-40B4-BE49-F238E27FC236}">
                <a16:creationId xmlns:a16="http://schemas.microsoft.com/office/drawing/2014/main" id="{D3F9A495-07EE-C2E6-4677-8693DE080FD9}"/>
              </a:ext>
            </a:extLst>
          </p:cNvPr>
          <p:cNvPicPr>
            <a:picLocks noChangeAspect="1"/>
          </p:cNvPicPr>
          <p:nvPr/>
        </p:nvPicPr>
        <p:blipFill>
          <a:blip r:embed="rId2"/>
          <a:srcRect l="27409" r="2726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993139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E43D2-66BF-D1B8-922C-CB06E296EA56}"/>
              </a:ext>
            </a:extLst>
          </p:cNvPr>
          <p:cNvSpPr>
            <a:spLocks noGrp="1"/>
          </p:cNvSpPr>
          <p:nvPr>
            <p:ph type="title"/>
          </p:nvPr>
        </p:nvSpPr>
        <p:spPr>
          <a:xfrm>
            <a:off x="127819" y="111761"/>
            <a:ext cx="11911781" cy="1018949"/>
          </a:xfrm>
        </p:spPr>
        <p:txBody>
          <a:bodyPr>
            <a:normAutofit/>
          </a:bodyPr>
          <a:lstStyle/>
          <a:p>
            <a:r>
              <a:rPr lang="en-US" sz="5400" b="1" dirty="0">
                <a:latin typeface="ADLaM Display" panose="02010000000000000000" pitchFamily="2" charset="0"/>
                <a:ea typeface="ADLaM Display" panose="02010000000000000000" pitchFamily="2" charset="0"/>
                <a:cs typeface="ADLaM Display" panose="02010000000000000000" pitchFamily="2" charset="0"/>
              </a:rPr>
              <a:t>PURCHASE &amp; QUOTATION </a:t>
            </a:r>
            <a:endParaRPr lang="en-IN" sz="5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2A929897-AB14-D34F-D14F-BAC91E8D5267}"/>
              </a:ext>
            </a:extLst>
          </p:cNvPr>
          <p:cNvSpPr>
            <a:spLocks noGrp="1"/>
          </p:cNvSpPr>
          <p:nvPr>
            <p:ph idx="1"/>
          </p:nvPr>
        </p:nvSpPr>
        <p:spPr>
          <a:xfrm>
            <a:off x="203200" y="1327356"/>
            <a:ext cx="11150600" cy="4849608"/>
          </a:xfrm>
        </p:spPr>
        <p:txBody>
          <a:bodyPr>
            <a:normAutofit/>
          </a:bodyPr>
          <a:lstStyle/>
          <a:p>
            <a:r>
              <a:rPr lang="en-US" sz="2400" dirty="0"/>
              <a:t>To ensure precision and quality in the manufacturing of fixture plates, we conducted a thorough vendor selection process across the city. After evaluating various options based on cost, reliability, and expertise in laser cutting operations, we shortlisted three reputable vendors :</a:t>
            </a:r>
            <a:endParaRPr lang="en-IN" sz="1600" dirty="0"/>
          </a:p>
          <a:p>
            <a:endParaRPr lang="en-IN" sz="2400" dirty="0"/>
          </a:p>
        </p:txBody>
      </p:sp>
      <p:sp>
        <p:nvSpPr>
          <p:cNvPr id="4" name="Rectangle 3">
            <a:extLst>
              <a:ext uri="{FF2B5EF4-FFF2-40B4-BE49-F238E27FC236}">
                <a16:creationId xmlns:a16="http://schemas.microsoft.com/office/drawing/2014/main" id="{AB8D8D7B-5927-59B5-FEB2-0AE88CC9F955}"/>
              </a:ext>
            </a:extLst>
          </p:cNvPr>
          <p:cNvSpPr/>
          <p:nvPr/>
        </p:nvSpPr>
        <p:spPr>
          <a:xfrm>
            <a:off x="4245078" y="2944912"/>
            <a:ext cx="3864078" cy="697939"/>
          </a:xfrm>
          <a:prstGeom prst="rect">
            <a:avLst/>
          </a:prstGeom>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t>KAKDE LASERS </a:t>
            </a:r>
            <a:r>
              <a:rPr lang="en-US" sz="2400" dirty="0"/>
              <a:t>– Rs 2000 with GST &amp;material</a:t>
            </a:r>
            <a:endParaRPr lang="en-IN" sz="2400" dirty="0"/>
          </a:p>
        </p:txBody>
      </p:sp>
      <p:sp>
        <p:nvSpPr>
          <p:cNvPr id="5" name="Rectangle 4">
            <a:extLst>
              <a:ext uri="{FF2B5EF4-FFF2-40B4-BE49-F238E27FC236}">
                <a16:creationId xmlns:a16="http://schemas.microsoft.com/office/drawing/2014/main" id="{4D7F099D-C0AF-547B-ADFB-E10359977BBD}"/>
              </a:ext>
            </a:extLst>
          </p:cNvPr>
          <p:cNvSpPr/>
          <p:nvPr/>
        </p:nvSpPr>
        <p:spPr>
          <a:xfrm>
            <a:off x="127819" y="2930239"/>
            <a:ext cx="3955027" cy="69793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MS LASERS </a:t>
            </a:r>
            <a:r>
              <a:rPr lang="en-US" sz="2400" dirty="0"/>
              <a:t>– Rs 1700 with GST &amp; material</a:t>
            </a:r>
            <a:endParaRPr lang="en-IN" sz="2400" dirty="0"/>
          </a:p>
        </p:txBody>
      </p:sp>
      <p:sp>
        <p:nvSpPr>
          <p:cNvPr id="6" name="Rectangle 5">
            <a:extLst>
              <a:ext uri="{FF2B5EF4-FFF2-40B4-BE49-F238E27FC236}">
                <a16:creationId xmlns:a16="http://schemas.microsoft.com/office/drawing/2014/main" id="{CE529A6F-BCFA-A33A-BEAA-66B785D611FC}"/>
              </a:ext>
            </a:extLst>
          </p:cNvPr>
          <p:cNvSpPr/>
          <p:nvPr/>
        </p:nvSpPr>
        <p:spPr>
          <a:xfrm>
            <a:off x="8271388" y="2944912"/>
            <a:ext cx="3945195" cy="697939"/>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t>PRAGATI LASERS </a:t>
            </a:r>
            <a:r>
              <a:rPr lang="en-US" sz="2400" dirty="0"/>
              <a:t>– Rs 1800 with GST &amp; material</a:t>
            </a:r>
            <a:endParaRPr lang="en-IN" sz="2400" dirty="0"/>
          </a:p>
        </p:txBody>
      </p:sp>
      <p:sp>
        <p:nvSpPr>
          <p:cNvPr id="8" name="TextBox 7">
            <a:extLst>
              <a:ext uri="{FF2B5EF4-FFF2-40B4-BE49-F238E27FC236}">
                <a16:creationId xmlns:a16="http://schemas.microsoft.com/office/drawing/2014/main" id="{74E61819-FCD6-4CAC-2D61-91825F653F70}"/>
              </a:ext>
            </a:extLst>
          </p:cNvPr>
          <p:cNvSpPr txBox="1"/>
          <p:nvPr/>
        </p:nvSpPr>
        <p:spPr>
          <a:xfrm>
            <a:off x="127819" y="3839497"/>
            <a:ext cx="7890387" cy="769441"/>
          </a:xfrm>
          <a:prstGeom prst="rect">
            <a:avLst/>
          </a:prstGeom>
          <a:noFill/>
        </p:spPr>
        <p:txBody>
          <a:bodyPr wrap="square">
            <a:spAutoFit/>
          </a:bodyPr>
          <a:lstStyle/>
          <a:p>
            <a:r>
              <a:rPr lang="en-US" sz="4400" b="1" dirty="0">
                <a:latin typeface="ADLaM Display" panose="02010000000000000000" pitchFamily="2" charset="0"/>
                <a:ea typeface="ADLaM Display" panose="02010000000000000000" pitchFamily="2" charset="0"/>
                <a:cs typeface="ADLaM Display" panose="02010000000000000000" pitchFamily="2" charset="0"/>
              </a:rPr>
              <a:t>INHOUSE COMPONENTS</a:t>
            </a:r>
            <a:endParaRPr lang="en-IN" sz="4400" dirty="0"/>
          </a:p>
        </p:txBody>
      </p:sp>
      <p:sp>
        <p:nvSpPr>
          <p:cNvPr id="10" name="TextBox 9">
            <a:extLst>
              <a:ext uri="{FF2B5EF4-FFF2-40B4-BE49-F238E27FC236}">
                <a16:creationId xmlns:a16="http://schemas.microsoft.com/office/drawing/2014/main" id="{32AA8292-DF2F-0F65-AEEC-C4B589F8C4B5}"/>
              </a:ext>
            </a:extLst>
          </p:cNvPr>
          <p:cNvSpPr txBox="1"/>
          <p:nvPr/>
        </p:nvSpPr>
        <p:spPr>
          <a:xfrm>
            <a:off x="349045" y="4791969"/>
            <a:ext cx="6243484" cy="1384995"/>
          </a:xfrm>
          <a:prstGeom prst="rect">
            <a:avLst/>
          </a:prstGeom>
          <a:noFill/>
        </p:spPr>
        <p:txBody>
          <a:bodyPr wrap="square">
            <a:spAutoFit/>
          </a:bodyPr>
          <a:lstStyle/>
          <a:p>
            <a:pPr marL="457200" indent="-457200">
              <a:buFont typeface="Arial" panose="020B0604020202020204" pitchFamily="34" charset="0"/>
              <a:buChar char="•"/>
            </a:pPr>
            <a:r>
              <a:rPr lang="en-US" sz="2800" dirty="0"/>
              <a:t>SPACERS</a:t>
            </a:r>
          </a:p>
          <a:p>
            <a:pPr marL="457200" indent="-457200">
              <a:buFont typeface="Arial" panose="020B0604020202020204" pitchFamily="34" charset="0"/>
              <a:buChar char="•"/>
            </a:pPr>
            <a:r>
              <a:rPr lang="en-IN" sz="2800" dirty="0"/>
              <a:t>NUT &amp; BOLT</a:t>
            </a:r>
          </a:p>
          <a:p>
            <a:pPr marL="457200" indent="-457200">
              <a:buFont typeface="Arial" panose="020B0604020202020204" pitchFamily="34" charset="0"/>
              <a:buChar char="•"/>
            </a:pPr>
            <a:r>
              <a:rPr lang="en-IN" sz="2800" dirty="0"/>
              <a:t>GUIDE ROD</a:t>
            </a:r>
          </a:p>
        </p:txBody>
      </p:sp>
    </p:spTree>
    <p:extLst>
      <p:ext uri="{BB962C8B-B14F-4D97-AF65-F5344CB8AC3E}">
        <p14:creationId xmlns:p14="http://schemas.microsoft.com/office/powerpoint/2010/main" val="1082875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96AA-2EDB-2E61-CD53-FC0F52A19C7F}"/>
              </a:ext>
            </a:extLst>
          </p:cNvPr>
          <p:cNvSpPr>
            <a:spLocks noGrp="1"/>
          </p:cNvSpPr>
          <p:nvPr>
            <p:ph type="title"/>
          </p:nvPr>
        </p:nvSpPr>
        <p:spPr>
          <a:xfrm>
            <a:off x="422787" y="132735"/>
            <a:ext cx="8596668" cy="825910"/>
          </a:xfrm>
        </p:spPr>
        <p:txBody>
          <a:bodyPr>
            <a:normAutofit/>
          </a:bodyPr>
          <a:lstStyle/>
          <a:p>
            <a:r>
              <a:rPr lang="en-US" sz="4400" b="1" dirty="0">
                <a:latin typeface="ADLaM Display" panose="02010000000000000000" pitchFamily="2" charset="0"/>
                <a:ea typeface="ADLaM Display" panose="02010000000000000000" pitchFamily="2" charset="0"/>
                <a:cs typeface="ADLaM Display" panose="02010000000000000000" pitchFamily="2" charset="0"/>
              </a:rPr>
              <a:t>TESTING (</a:t>
            </a:r>
            <a:r>
              <a:rPr lang="en-US" sz="4400" i="1" dirty="0">
                <a:latin typeface="+mn-lt"/>
                <a:ea typeface="ADLaM Display" panose="02010000000000000000" pitchFamily="2" charset="0"/>
                <a:cs typeface="ADLaM Display" panose="02010000000000000000" pitchFamily="2" charset="0"/>
              </a:rPr>
              <a:t>Planned work</a:t>
            </a:r>
            <a:r>
              <a:rPr lang="en-US" sz="4400" b="1" dirty="0">
                <a:latin typeface="ADLaM Display" panose="02010000000000000000" pitchFamily="2" charset="0"/>
                <a:ea typeface="ADLaM Display" panose="02010000000000000000" pitchFamily="2" charset="0"/>
                <a:cs typeface="ADLaM Display" panose="02010000000000000000" pitchFamily="2" charset="0"/>
              </a:rPr>
              <a:t>)</a:t>
            </a:r>
            <a:endParaRPr lang="en-IN" sz="4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F8A4FAB8-E781-1DB1-A98A-EECCA68E79E2}"/>
              </a:ext>
            </a:extLst>
          </p:cNvPr>
          <p:cNvSpPr>
            <a:spLocks noGrp="1"/>
          </p:cNvSpPr>
          <p:nvPr>
            <p:ph idx="1"/>
          </p:nvPr>
        </p:nvSpPr>
        <p:spPr>
          <a:xfrm>
            <a:off x="206478" y="958645"/>
            <a:ext cx="11297264" cy="5569974"/>
          </a:xfrm>
        </p:spPr>
        <p:txBody>
          <a:bodyPr>
            <a:normAutofit fontScale="77500" lnSpcReduction="20000"/>
          </a:bodyPr>
          <a:lstStyle/>
          <a:p>
            <a:pPr>
              <a:buFont typeface="Arial" panose="020B0604020202020204" pitchFamily="34" charset="0"/>
              <a:buChar char="•"/>
            </a:pPr>
            <a:r>
              <a:rPr lang="en-US" sz="2600" b="1" dirty="0"/>
              <a:t>Machine Setup:</a:t>
            </a:r>
            <a:endParaRPr lang="en-US" sz="2600" dirty="0"/>
          </a:p>
          <a:p>
            <a:pPr marL="742950" lvl="1" indent="-285750">
              <a:buFont typeface="Arial" panose="020B0604020202020204" pitchFamily="34" charset="0"/>
              <a:buChar char="•"/>
            </a:pPr>
            <a:r>
              <a:rPr lang="en-US" sz="2600" dirty="0"/>
              <a:t>The frustum will be manufactured using the 5-axis VMC available in our department.</a:t>
            </a:r>
          </a:p>
          <a:p>
            <a:pPr>
              <a:buFont typeface="Arial" panose="020B0604020202020204" pitchFamily="34" charset="0"/>
              <a:buChar char="•"/>
            </a:pPr>
            <a:r>
              <a:rPr lang="en-US" sz="2600" b="1" dirty="0"/>
              <a:t>Initial Preparation:</a:t>
            </a:r>
            <a:endParaRPr lang="en-US" sz="2600" dirty="0"/>
          </a:p>
          <a:p>
            <a:pPr marL="742950" lvl="1" indent="-285750">
              <a:buFont typeface="Arial" panose="020B0604020202020204" pitchFamily="34" charset="0"/>
              <a:buChar char="•"/>
            </a:pPr>
            <a:r>
              <a:rPr lang="en-US" sz="2600" dirty="0"/>
              <a:t>Place the fixture securely on the machine table.</a:t>
            </a:r>
          </a:p>
          <a:p>
            <a:pPr marL="742950" lvl="1" indent="-285750">
              <a:buFont typeface="Arial" panose="020B0604020202020204" pitchFamily="34" charset="0"/>
              <a:buChar char="•"/>
            </a:pPr>
            <a:r>
              <a:rPr lang="en-US" sz="2600" dirty="0"/>
              <a:t>Mount the forming tool onto the collet.</a:t>
            </a:r>
          </a:p>
          <a:p>
            <a:pPr>
              <a:buFont typeface="Arial" panose="020B0604020202020204" pitchFamily="34" charset="0"/>
              <a:buChar char="•"/>
            </a:pPr>
            <a:r>
              <a:rPr lang="en-US" sz="2600" b="1" dirty="0"/>
              <a:t>Dry Run &amp; Accuracy Check:</a:t>
            </a:r>
            <a:endParaRPr lang="en-US" sz="2600" dirty="0"/>
          </a:p>
          <a:p>
            <a:pPr marL="742950" lvl="1" indent="-285750">
              <a:buFont typeface="Arial" panose="020B0604020202020204" pitchFamily="34" charset="0"/>
              <a:buChar char="•"/>
            </a:pPr>
            <a:r>
              <a:rPr lang="en-US" sz="2600" dirty="0"/>
              <a:t>Perform a dry run to verify toolpath accuracy and system readiness.</a:t>
            </a:r>
          </a:p>
          <a:p>
            <a:pPr marL="742950" lvl="1" indent="-285750">
              <a:buFont typeface="Arial" panose="020B0604020202020204" pitchFamily="34" charset="0"/>
              <a:buChar char="•"/>
            </a:pPr>
            <a:r>
              <a:rPr lang="en-US" sz="2600" dirty="0"/>
              <a:t>Ensure the tool's positioning and movement are precise before forming.</a:t>
            </a:r>
          </a:p>
          <a:p>
            <a:pPr>
              <a:buFont typeface="Arial" panose="020B0604020202020204" pitchFamily="34" charset="0"/>
              <a:buChar char="•"/>
            </a:pPr>
            <a:r>
              <a:rPr lang="en-US" sz="2600" b="1" dirty="0"/>
              <a:t>Frustum Manufacturing:</a:t>
            </a:r>
            <a:endParaRPr lang="en-US" sz="2600" dirty="0"/>
          </a:p>
          <a:p>
            <a:pPr marL="742950" lvl="1" indent="-285750">
              <a:buFont typeface="Arial" panose="020B0604020202020204" pitchFamily="34" charset="0"/>
              <a:buChar char="•"/>
            </a:pPr>
            <a:r>
              <a:rPr lang="en-US" sz="2600" dirty="0"/>
              <a:t>Clamp the aluminum sheet onto the fixture.</a:t>
            </a:r>
          </a:p>
          <a:p>
            <a:pPr marL="742950" lvl="1" indent="-285750">
              <a:buFont typeface="Arial" panose="020B0604020202020204" pitchFamily="34" charset="0"/>
              <a:buChar char="•"/>
            </a:pPr>
            <a:r>
              <a:rPr lang="en-US" sz="2600" dirty="0"/>
              <a:t>Execute the Single Point Incremental Forming (SPIF) process to form the frustum shape.</a:t>
            </a:r>
          </a:p>
          <a:p>
            <a:pPr>
              <a:buFont typeface="Arial" panose="020B0604020202020204" pitchFamily="34" charset="0"/>
              <a:buChar char="•"/>
            </a:pPr>
            <a:r>
              <a:rPr lang="en-US" sz="2600" b="1" dirty="0"/>
              <a:t>Final Verification &amp; Denture Plate Manufacturing:</a:t>
            </a:r>
            <a:endParaRPr lang="en-US" sz="2600" dirty="0"/>
          </a:p>
          <a:p>
            <a:pPr marL="742950" lvl="1" indent="-285750">
              <a:buFont typeface="Arial" panose="020B0604020202020204" pitchFamily="34" charset="0"/>
              <a:buChar char="•"/>
            </a:pPr>
            <a:r>
              <a:rPr lang="en-US" sz="2600" dirty="0"/>
              <a:t>Inspect the accuracy and quality of the formed frustum.</a:t>
            </a:r>
          </a:p>
          <a:p>
            <a:pPr marL="742950" lvl="1" indent="-285750">
              <a:buFont typeface="Arial" panose="020B0604020202020204" pitchFamily="34" charset="0"/>
              <a:buChar char="•"/>
            </a:pPr>
            <a:r>
              <a:rPr lang="en-US" sz="2600" dirty="0"/>
              <a:t>Once verified, proceed with manufacturing the denture plate using the SPIF process.</a:t>
            </a:r>
          </a:p>
          <a:p>
            <a:endParaRPr lang="en-IN" dirty="0"/>
          </a:p>
        </p:txBody>
      </p:sp>
    </p:spTree>
    <p:extLst>
      <p:ext uri="{BB962C8B-B14F-4D97-AF65-F5344CB8AC3E}">
        <p14:creationId xmlns:p14="http://schemas.microsoft.com/office/powerpoint/2010/main" val="2336129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10BE9-79EE-0CB7-6A55-CE7D530511E6}"/>
              </a:ext>
            </a:extLst>
          </p:cNvPr>
          <p:cNvSpPr>
            <a:spLocks noGrp="1"/>
          </p:cNvSpPr>
          <p:nvPr>
            <p:ph type="title"/>
          </p:nvPr>
        </p:nvSpPr>
        <p:spPr>
          <a:xfrm>
            <a:off x="416560" y="0"/>
            <a:ext cx="5608320" cy="1473065"/>
          </a:xfrm>
        </p:spPr>
        <p:txBody>
          <a:bodyPr anchor="ctr">
            <a:normAutofit/>
          </a:bodyPr>
          <a:lstStyle/>
          <a:p>
            <a:r>
              <a:rPr lang="en-US" sz="4400" b="1" dirty="0">
                <a:latin typeface="ADLaM Display" panose="02010000000000000000" pitchFamily="2" charset="0"/>
                <a:ea typeface="ADLaM Display" panose="02010000000000000000" pitchFamily="2" charset="0"/>
                <a:cs typeface="ADLaM Display" panose="02010000000000000000" pitchFamily="2" charset="0"/>
              </a:rPr>
              <a:t>MACHINE SPECIFICATION</a:t>
            </a:r>
            <a:endParaRPr lang="en-IN" sz="4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07B3C96A-23CC-DDB1-28E7-7BA2A824D82F}"/>
              </a:ext>
            </a:extLst>
          </p:cNvPr>
          <p:cNvSpPr>
            <a:spLocks noGrp="1"/>
          </p:cNvSpPr>
          <p:nvPr>
            <p:ph idx="1"/>
          </p:nvPr>
        </p:nvSpPr>
        <p:spPr>
          <a:xfrm>
            <a:off x="416560" y="1974716"/>
            <a:ext cx="4992147" cy="4381633"/>
          </a:xfrm>
        </p:spPr>
        <p:txBody>
          <a:bodyPr anchor="ctr">
            <a:normAutofit/>
          </a:bodyPr>
          <a:lstStyle/>
          <a:p>
            <a:pPr marL="0" indent="0" algn="just">
              <a:buNone/>
            </a:pPr>
            <a:r>
              <a:rPr lang="en-US" sz="2400" b="1" dirty="0"/>
              <a:t>JYOTI PX 40</a:t>
            </a:r>
          </a:p>
          <a:p>
            <a:pPr marL="0" indent="0" algn="just">
              <a:buNone/>
            </a:pPr>
            <a:r>
              <a:rPr lang="en-US" sz="2000" dirty="0"/>
              <a:t>Table Size – 15*460 mm</a:t>
            </a:r>
          </a:p>
          <a:p>
            <a:pPr marL="0" indent="0" algn="just">
              <a:buNone/>
            </a:pPr>
            <a:r>
              <a:rPr lang="en-US" sz="2000" dirty="0"/>
              <a:t>T slot Dimensions – 3*14*125mm</a:t>
            </a:r>
          </a:p>
          <a:p>
            <a:pPr marL="0" indent="0" algn="just">
              <a:buNone/>
            </a:pPr>
            <a:r>
              <a:rPr lang="en-US" sz="2000" dirty="0"/>
              <a:t>X-axis travel-760mm</a:t>
            </a:r>
          </a:p>
          <a:p>
            <a:pPr marL="0" indent="0" algn="just">
              <a:buNone/>
            </a:pPr>
            <a:r>
              <a:rPr lang="en-US" sz="2000" dirty="0"/>
              <a:t>Y-axis travel -510mm</a:t>
            </a:r>
          </a:p>
          <a:p>
            <a:pPr marL="0" indent="0" algn="just">
              <a:buNone/>
            </a:pPr>
            <a:r>
              <a:rPr lang="en-US" sz="2000" dirty="0"/>
              <a:t>Z-axis travel-510mm</a:t>
            </a:r>
          </a:p>
          <a:p>
            <a:pPr marL="0" indent="0" algn="just">
              <a:buNone/>
            </a:pPr>
            <a:r>
              <a:rPr lang="en-US" sz="2000" dirty="0"/>
              <a:t>Cutting feed -10mm</a:t>
            </a:r>
          </a:p>
          <a:p>
            <a:pPr marL="0" indent="0" algn="just">
              <a:buNone/>
            </a:pPr>
            <a:r>
              <a:rPr lang="en-US" sz="2000" dirty="0"/>
              <a:t>No. of tools-20  </a:t>
            </a:r>
          </a:p>
          <a:p>
            <a:pPr marL="0" indent="0" algn="just">
              <a:buNone/>
            </a:pPr>
            <a:r>
              <a:rPr lang="en-IN" sz="2000" dirty="0"/>
              <a:t>          </a:t>
            </a:r>
          </a:p>
          <a:p>
            <a:pPr marL="0" indent="0" algn="just">
              <a:buNone/>
            </a:pPr>
            <a:endParaRPr lang="en-IN" sz="2000" dirty="0"/>
          </a:p>
          <a:p>
            <a:pPr marL="0" indent="0" algn="just">
              <a:buNone/>
            </a:pPr>
            <a:endParaRPr lang="en-IN" sz="2000" dirty="0"/>
          </a:p>
        </p:txBody>
      </p:sp>
      <p:pic>
        <p:nvPicPr>
          <p:cNvPr id="9" name="Picture 8" descr="A large machine with buttons and a black background&#10;&#10;AI-generated content may be incorrect.">
            <a:extLst>
              <a:ext uri="{FF2B5EF4-FFF2-40B4-BE49-F238E27FC236}">
                <a16:creationId xmlns:a16="http://schemas.microsoft.com/office/drawing/2014/main" id="{4546BAB3-5A37-5CCB-8BCB-09857952162E}"/>
              </a:ext>
            </a:extLst>
          </p:cNvPr>
          <p:cNvPicPr>
            <a:picLocks noChangeAspect="1"/>
          </p:cNvPicPr>
          <p:nvPr/>
        </p:nvPicPr>
        <p:blipFill>
          <a:blip r:embed="rId2">
            <a:extLst>
              <a:ext uri="{28A0092B-C50C-407E-A947-70E740481C1C}">
                <a14:useLocalDpi xmlns:a14="http://schemas.microsoft.com/office/drawing/2010/main" val="0"/>
              </a:ext>
            </a:extLst>
          </a:blip>
          <a:srcRect r="8259"/>
          <a:stretch/>
        </p:blipFill>
        <p:spPr>
          <a:xfrm>
            <a:off x="6261206" y="1"/>
            <a:ext cx="5949123" cy="6858000"/>
          </a:xfrm>
          <a:prstGeom prst="rect">
            <a:avLst/>
          </a:prstGeom>
        </p:spPr>
      </p:pic>
    </p:spTree>
    <p:extLst>
      <p:ext uri="{BB962C8B-B14F-4D97-AF65-F5344CB8AC3E}">
        <p14:creationId xmlns:p14="http://schemas.microsoft.com/office/powerpoint/2010/main" val="220682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0D48-FEC4-CB16-9D3A-FF6D44EE7C27}"/>
              </a:ext>
            </a:extLst>
          </p:cNvPr>
          <p:cNvSpPr>
            <a:spLocks noGrp="1"/>
          </p:cNvSpPr>
          <p:nvPr>
            <p:ph type="title"/>
          </p:nvPr>
        </p:nvSpPr>
        <p:spPr/>
        <p:txBody>
          <a:bodyPr>
            <a:normAutofit/>
          </a:bodyPr>
          <a:lstStyle/>
          <a:p>
            <a:r>
              <a:rPr lang="en-US" sz="4000" dirty="0">
                <a:latin typeface="ADLaM Display" panose="02010000000000000000" pitchFamily="2" charset="0"/>
                <a:ea typeface="ADLaM Display" panose="02010000000000000000" pitchFamily="2" charset="0"/>
                <a:cs typeface="ADLaM Display" panose="02010000000000000000" pitchFamily="2" charset="0"/>
              </a:rPr>
              <a:t>REFERENCE :-</a:t>
            </a:r>
            <a:endParaRPr lang="en-IN" sz="4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81BDB9ED-6566-8933-D971-C89B37D8121A}"/>
              </a:ext>
            </a:extLst>
          </p:cNvPr>
          <p:cNvSpPr>
            <a:spLocks noGrp="1"/>
          </p:cNvSpPr>
          <p:nvPr>
            <p:ph idx="1"/>
          </p:nvPr>
        </p:nvSpPr>
        <p:spPr>
          <a:xfrm>
            <a:off x="677333" y="1494503"/>
            <a:ext cx="10118485" cy="5270091"/>
          </a:xfrm>
        </p:spPr>
        <p:txBody>
          <a:bodyPr>
            <a:normAutofit/>
          </a:bodyPr>
          <a:lstStyle/>
          <a:p>
            <a:r>
              <a:rPr lang="en-IN" dirty="0" err="1"/>
              <a:t>Jeswiet</a:t>
            </a:r>
            <a:r>
              <a:rPr lang="en-IN" dirty="0"/>
              <a:t>, J., &amp; Hagan, E. (2004). Forming parameters for incremental forming of </a:t>
            </a:r>
            <a:r>
              <a:rPr lang="en-IN" dirty="0" err="1"/>
              <a:t>aluminum</a:t>
            </a:r>
            <a:r>
              <a:rPr lang="en-IN" dirty="0"/>
              <a:t> sheet. Proc. IMechE Part B: J. Eng. Manuf., 218(11), 1417–1421.</a:t>
            </a:r>
          </a:p>
          <a:p>
            <a:r>
              <a:rPr lang="en-IN" dirty="0" err="1"/>
              <a:t>Duflou</a:t>
            </a:r>
            <a:r>
              <a:rPr lang="en-IN" dirty="0"/>
              <a:t>, J. R., et al. (2008). Process window enhancement for SPIF through toolpath adaptation. CIRP Annals, 57(1), 253–256.</a:t>
            </a:r>
          </a:p>
          <a:p>
            <a:r>
              <a:rPr lang="en-IN" dirty="0"/>
              <a:t>Hussain, G., Gao, L., &amp; Hayat, N. (2009). Forming parameters and their effect on forming forces in SPIF of </a:t>
            </a:r>
            <a:r>
              <a:rPr lang="en-IN" dirty="0" err="1"/>
              <a:t>aluminum</a:t>
            </a:r>
            <a:r>
              <a:rPr lang="en-IN" dirty="0"/>
              <a:t> sheets. Materials &amp; Design, 30(4), 1220–1227.</a:t>
            </a:r>
          </a:p>
          <a:p>
            <a:r>
              <a:rPr lang="en-IN" dirty="0"/>
              <a:t>Silva, M. B., et al. (2008). Single point incremental forming and formability failures. Journal of Strain Analysis, 46(7), 484–499.</a:t>
            </a:r>
          </a:p>
          <a:p>
            <a:r>
              <a:rPr lang="en-IN" dirty="0"/>
              <a:t>Behera, A. K., et al. (2013). Tool–sheet interaction in SPIF under different friction conditions. Int. J. Material Forming, 6(4), 487–500.</a:t>
            </a:r>
          </a:p>
          <a:p>
            <a:r>
              <a:rPr lang="en-IN" dirty="0"/>
              <a:t>Behera, A. K., et al. (2017). SPIF: Progress and trends (2005–2015). J. Manufacturing Processes, 27, 37–62.</a:t>
            </a:r>
          </a:p>
          <a:p>
            <a:r>
              <a:rPr lang="en-IN" dirty="0"/>
              <a:t>Characterisation of geometrical and physical properties of a stainless steel denture framework manufactured by single-point incremental forming</a:t>
            </a:r>
          </a:p>
        </p:txBody>
      </p:sp>
    </p:spTree>
    <p:extLst>
      <p:ext uri="{BB962C8B-B14F-4D97-AF65-F5344CB8AC3E}">
        <p14:creationId xmlns:p14="http://schemas.microsoft.com/office/powerpoint/2010/main" val="2783150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9CFE-9CAC-E944-8027-E2ED3B66B497}"/>
              </a:ext>
            </a:extLst>
          </p:cNvPr>
          <p:cNvSpPr>
            <a:spLocks noGrp="1"/>
          </p:cNvSpPr>
          <p:nvPr>
            <p:ph type="title"/>
          </p:nvPr>
        </p:nvSpPr>
        <p:spPr>
          <a:xfrm>
            <a:off x="467833" y="238540"/>
            <a:ext cx="11123180" cy="1071522"/>
          </a:xfrm>
        </p:spPr>
        <p:txBody>
          <a:bodyPr anchor="b">
            <a:normAutofit/>
          </a:bodyPr>
          <a:lstStyle/>
          <a:p>
            <a:r>
              <a:rPr lang="en-US" sz="5400" dirty="0">
                <a:latin typeface="ADLaM Display" panose="02010000000000000000" pitchFamily="2" charset="0"/>
                <a:ea typeface="ADLaM Display" panose="02010000000000000000" pitchFamily="2" charset="0"/>
                <a:cs typeface="ADLaM Display" panose="02010000000000000000" pitchFamily="2" charset="0"/>
              </a:rPr>
              <a:t>WHAT IS SPIF?</a:t>
            </a:r>
            <a:endParaRPr lang="en-IN" sz="54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63EE4AA8-C9FB-6BB7-583C-E4230593C903}"/>
              </a:ext>
            </a:extLst>
          </p:cNvPr>
          <p:cNvSpPr>
            <a:spLocks noGrp="1"/>
          </p:cNvSpPr>
          <p:nvPr>
            <p:ph idx="1"/>
          </p:nvPr>
        </p:nvSpPr>
        <p:spPr>
          <a:xfrm>
            <a:off x="391526" y="1736409"/>
            <a:ext cx="8050725" cy="4883051"/>
          </a:xfrm>
        </p:spPr>
        <p:txBody>
          <a:bodyPr anchor="t">
            <a:normAutofit lnSpcReduction="10000"/>
          </a:bodyPr>
          <a:lstStyle/>
          <a:p>
            <a:pPr marL="0" indent="0">
              <a:buNone/>
            </a:pPr>
            <a:r>
              <a:rPr lang="en-US" sz="1800" dirty="0"/>
              <a:t>Single Point Incremental Forming is an advanced sheet metal forming technique where a CNC-controlled tool moves along a predefined path to incrementally deform the metal sheet into a desired shape. Unlike conventional stamping or deep drawing, SPIF does not require expensive dies, making it highly flexible and cost-effective for prototyping and low-volume production.</a:t>
            </a:r>
          </a:p>
          <a:p>
            <a:pPr>
              <a:buNone/>
            </a:pPr>
            <a:r>
              <a:rPr lang="en-US" sz="1800" b="1" dirty="0"/>
              <a:t>Working Principle of SPIF:</a:t>
            </a:r>
          </a:p>
          <a:p>
            <a:pPr marL="0" indent="0">
              <a:buNone/>
            </a:pPr>
            <a:r>
              <a:rPr lang="en-US" sz="1800" b="1" dirty="0"/>
              <a:t>Setup:</a:t>
            </a:r>
            <a:r>
              <a:rPr lang="en-US" sz="1800" dirty="0"/>
              <a:t> A flat sheet metal is firmly clamped in a fixture, usually on a CNC milling machine or a robot-assisted setup.</a:t>
            </a:r>
          </a:p>
          <a:p>
            <a:pPr marL="0" indent="0">
              <a:buNone/>
            </a:pPr>
            <a:r>
              <a:rPr lang="en-US" sz="1800" b="1" dirty="0"/>
              <a:t>Tool Motion:</a:t>
            </a:r>
            <a:r>
              <a:rPr lang="en-US" sz="1800" dirty="0"/>
              <a:t> A single hemispherical forming tool moves in a controlled manner along the sheet, following a programmed toolpath.</a:t>
            </a:r>
          </a:p>
          <a:p>
            <a:pPr marL="0" indent="0">
              <a:buNone/>
            </a:pPr>
            <a:r>
              <a:rPr lang="en-US" sz="1800" b="1" dirty="0"/>
              <a:t>Incremental Deformation:</a:t>
            </a:r>
            <a:r>
              <a:rPr lang="en-US" sz="1800" dirty="0"/>
              <a:t> The tool presses against the sheet metal in small steps, gradually shaping it into the required geometry.</a:t>
            </a:r>
          </a:p>
          <a:p>
            <a:pPr marL="0" indent="0">
              <a:buNone/>
            </a:pPr>
            <a:r>
              <a:rPr lang="en-US" sz="1800" b="1" dirty="0"/>
              <a:t>Support Mechanisms:</a:t>
            </a:r>
            <a:r>
              <a:rPr lang="en-US" sz="1800" dirty="0"/>
              <a:t> SPIF can be performed with or without a backing/support die. In "die-less" SPIF, the sheet is only supported by the clamping fixture.</a:t>
            </a:r>
          </a:p>
          <a:p>
            <a:pPr marL="0" indent="0">
              <a:buNone/>
            </a:pPr>
            <a:endParaRPr lang="en-IN" sz="1500" dirty="0"/>
          </a:p>
        </p:txBody>
      </p:sp>
      <p:pic>
        <p:nvPicPr>
          <p:cNvPr id="5" name="Picture 4" descr="A machine with a screwdriver&#10;&#10;AI-generated content may be incorrect.">
            <a:extLst>
              <a:ext uri="{FF2B5EF4-FFF2-40B4-BE49-F238E27FC236}">
                <a16:creationId xmlns:a16="http://schemas.microsoft.com/office/drawing/2014/main" id="{E8838DBA-F441-C980-FD6A-4CC279E4408F}"/>
              </a:ext>
            </a:extLst>
          </p:cNvPr>
          <p:cNvPicPr>
            <a:picLocks noChangeAspect="1"/>
          </p:cNvPicPr>
          <p:nvPr/>
        </p:nvPicPr>
        <p:blipFill>
          <a:blip r:embed="rId2">
            <a:extLst>
              <a:ext uri="{28A0092B-C50C-407E-A947-70E740481C1C}">
                <a14:useLocalDpi xmlns:a14="http://schemas.microsoft.com/office/drawing/2010/main" val="0"/>
              </a:ext>
            </a:extLst>
          </a:blip>
          <a:srcRect l="7795" r="32456" b="-1"/>
          <a:stretch/>
        </p:blipFill>
        <p:spPr>
          <a:xfrm>
            <a:off x="8616801" y="1997069"/>
            <a:ext cx="3183673" cy="3309247"/>
          </a:xfrm>
          <a:prstGeom prst="rect">
            <a:avLst/>
          </a:prstGeom>
        </p:spPr>
      </p:pic>
    </p:spTree>
    <p:extLst>
      <p:ext uri="{BB962C8B-B14F-4D97-AF65-F5344CB8AC3E}">
        <p14:creationId xmlns:p14="http://schemas.microsoft.com/office/powerpoint/2010/main" val="340727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510E4-02E5-60E9-B9F8-F406D7E70D1E}"/>
              </a:ext>
            </a:extLst>
          </p:cNvPr>
          <p:cNvSpPr>
            <a:spLocks noGrp="1"/>
          </p:cNvSpPr>
          <p:nvPr>
            <p:ph type="title"/>
          </p:nvPr>
        </p:nvSpPr>
        <p:spPr>
          <a:xfrm>
            <a:off x="579011" y="0"/>
            <a:ext cx="9174589" cy="1022555"/>
          </a:xfrm>
        </p:spPr>
        <p:txBody>
          <a:bodyPr>
            <a:normAutofit/>
          </a:bodyPr>
          <a:lstStyle/>
          <a:p>
            <a:r>
              <a:rPr lang="en-US" sz="4400" b="1">
                <a:latin typeface="ADLaM Display" panose="02010000000000000000" pitchFamily="2" charset="0"/>
                <a:ea typeface="ADLaM Display" panose="02010000000000000000" pitchFamily="2" charset="0"/>
                <a:cs typeface="ADLaM Display" panose="02010000000000000000" pitchFamily="2" charset="0"/>
              </a:rPr>
              <a:t>APPLICATIONS</a:t>
            </a:r>
            <a:endParaRPr lang="en-IN" sz="4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F4BC6AD7-F67E-3B9B-5EA9-3B2E70CD1301}"/>
              </a:ext>
            </a:extLst>
          </p:cNvPr>
          <p:cNvSpPr>
            <a:spLocks noGrp="1"/>
          </p:cNvSpPr>
          <p:nvPr>
            <p:ph idx="1"/>
          </p:nvPr>
        </p:nvSpPr>
        <p:spPr>
          <a:xfrm>
            <a:off x="353961" y="1155570"/>
            <a:ext cx="8743060" cy="4546859"/>
          </a:xfrm>
        </p:spPr>
        <p:txBody>
          <a:bodyPr>
            <a:noAutofit/>
          </a:bodyPr>
          <a:lstStyle/>
          <a:p>
            <a:r>
              <a:rPr lang="en-US" sz="2800" b="1" dirty="0"/>
              <a:t>AEROSPACE</a:t>
            </a:r>
          </a:p>
          <a:p>
            <a:pPr marL="0" indent="0">
              <a:buNone/>
            </a:pPr>
            <a:r>
              <a:rPr lang="en-US" sz="2800" dirty="0"/>
              <a:t>Wing skin ,fairings , drone bodies</a:t>
            </a:r>
          </a:p>
          <a:p>
            <a:r>
              <a:rPr lang="en-IN" sz="2800" b="1" dirty="0"/>
              <a:t>AUTOMOTIVE</a:t>
            </a:r>
          </a:p>
          <a:p>
            <a:pPr marL="0" indent="0">
              <a:buNone/>
            </a:pPr>
            <a:r>
              <a:rPr lang="en-IN" sz="2800" dirty="0"/>
              <a:t>Prototypes , custom racing panels</a:t>
            </a:r>
          </a:p>
          <a:p>
            <a:r>
              <a:rPr lang="en-IN" sz="2800" dirty="0"/>
              <a:t> </a:t>
            </a:r>
            <a:r>
              <a:rPr lang="en-IN" sz="2800" b="1" dirty="0"/>
              <a:t>MEDICAL</a:t>
            </a:r>
          </a:p>
          <a:p>
            <a:pPr marL="0" indent="0">
              <a:buNone/>
            </a:pPr>
            <a:r>
              <a:rPr lang="en-IN" sz="2800" dirty="0"/>
              <a:t>Patient specific implants like Denture plate</a:t>
            </a:r>
          </a:p>
          <a:p>
            <a:r>
              <a:rPr lang="en-IN" sz="2800" b="1" dirty="0"/>
              <a:t>DEFENSE</a:t>
            </a:r>
          </a:p>
          <a:p>
            <a:pPr marL="0" indent="0">
              <a:buNone/>
            </a:pPr>
            <a:r>
              <a:rPr lang="en-IN" sz="2800" dirty="0"/>
              <a:t>UAV panels , military casing </a:t>
            </a:r>
          </a:p>
          <a:p>
            <a:r>
              <a:rPr lang="en-IN" sz="2800" b="1" dirty="0"/>
              <a:t>INDUSTRIAL</a:t>
            </a:r>
          </a:p>
          <a:p>
            <a:pPr marL="0" indent="0">
              <a:buNone/>
            </a:pPr>
            <a:r>
              <a:rPr lang="en-IN" sz="2800" dirty="0"/>
              <a:t>Prototyping dies , custom covers</a:t>
            </a:r>
          </a:p>
        </p:txBody>
      </p:sp>
    </p:spTree>
    <p:extLst>
      <p:ext uri="{BB962C8B-B14F-4D97-AF65-F5344CB8AC3E}">
        <p14:creationId xmlns:p14="http://schemas.microsoft.com/office/powerpoint/2010/main" val="1972826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56BB-C443-4A2B-372E-2D3991D34305}"/>
              </a:ext>
            </a:extLst>
          </p:cNvPr>
          <p:cNvSpPr>
            <a:spLocks noGrp="1"/>
          </p:cNvSpPr>
          <p:nvPr>
            <p:ph type="title"/>
          </p:nvPr>
        </p:nvSpPr>
        <p:spPr>
          <a:xfrm>
            <a:off x="640080" y="329184"/>
            <a:ext cx="6894576" cy="1783080"/>
          </a:xfrm>
        </p:spPr>
        <p:txBody>
          <a:bodyPr anchor="b">
            <a:normAutofit/>
          </a:bodyPr>
          <a:lstStyle/>
          <a:p>
            <a:r>
              <a:rPr lang="en-US" sz="5400" b="1" dirty="0">
                <a:latin typeface="ADLaM Display" panose="02010000000000000000" pitchFamily="2" charset="0"/>
                <a:ea typeface="ADLaM Display" panose="02010000000000000000" pitchFamily="2" charset="0"/>
                <a:cs typeface="ADLaM Display" panose="02010000000000000000" pitchFamily="2" charset="0"/>
              </a:rPr>
              <a:t>WHAT WE ARE PERFORMING?</a:t>
            </a:r>
            <a:endParaRPr lang="en-IN" sz="5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DB4EBF38-5892-D81E-4038-229294A2E3C9}"/>
              </a:ext>
            </a:extLst>
          </p:cNvPr>
          <p:cNvSpPr>
            <a:spLocks noGrp="1"/>
          </p:cNvSpPr>
          <p:nvPr>
            <p:ph idx="1"/>
          </p:nvPr>
        </p:nvSpPr>
        <p:spPr>
          <a:xfrm>
            <a:off x="640080" y="2706624"/>
            <a:ext cx="6894576" cy="3483864"/>
          </a:xfrm>
        </p:spPr>
        <p:txBody>
          <a:bodyPr>
            <a:normAutofit lnSpcReduction="10000"/>
          </a:bodyPr>
          <a:lstStyle/>
          <a:p>
            <a:pPr marL="0" indent="0">
              <a:buNone/>
            </a:pPr>
            <a:r>
              <a:rPr lang="en-US" sz="2200" b="1"/>
              <a:t>We are utilizing the Vertical Machining Center (VMC) available in our department to carry out Single Point Incremental Forming (SPIF). Our project involves designing and manufacturing a specialized fixture capable of securely holding the workpiece during the operation. Additionally, we will develop a forming tool designed to perform precise incremental shaping of the material. This setup will enable us to execute the SPIF process efficiently, ensuring accuracy and consistency in the formed components.</a:t>
            </a:r>
            <a:endParaRPr lang="en-IN" sz="2200" b="1"/>
          </a:p>
        </p:txBody>
      </p:sp>
      <p:pic>
        <p:nvPicPr>
          <p:cNvPr id="8" name="Picture 7" descr="A diagram of a drill chuck&#10;&#10;AI-generated content may be incorrect.">
            <a:extLst>
              <a:ext uri="{FF2B5EF4-FFF2-40B4-BE49-F238E27FC236}">
                <a16:creationId xmlns:a16="http://schemas.microsoft.com/office/drawing/2014/main" id="{3113746C-9642-5509-341E-9950E0B23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536" y="0"/>
            <a:ext cx="6499991" cy="2428568"/>
          </a:xfrm>
          <a:prstGeom prst="rect">
            <a:avLst/>
          </a:prstGeom>
        </p:spPr>
      </p:pic>
      <p:sp>
        <p:nvSpPr>
          <p:cNvPr id="6" name="TextBox 5">
            <a:extLst>
              <a:ext uri="{FF2B5EF4-FFF2-40B4-BE49-F238E27FC236}">
                <a16:creationId xmlns:a16="http://schemas.microsoft.com/office/drawing/2014/main" id="{EC29BFA5-8C9F-5854-CE6E-71ABC768738B}"/>
              </a:ext>
            </a:extLst>
          </p:cNvPr>
          <p:cNvSpPr txBox="1"/>
          <p:nvPr/>
        </p:nvSpPr>
        <p:spPr>
          <a:xfrm>
            <a:off x="7058962" y="7196090"/>
            <a:ext cx="3790013" cy="230832"/>
          </a:xfrm>
          <a:prstGeom prst="rect">
            <a:avLst/>
          </a:prstGeom>
          <a:noFill/>
        </p:spPr>
        <p:txBody>
          <a:bodyPr wrap="square" rtlCol="0">
            <a:spAutoFit/>
          </a:bodyPr>
          <a:lstStyle/>
          <a:p>
            <a:pPr>
              <a:spcAft>
                <a:spcPts val="600"/>
              </a:spcAft>
            </a:pPr>
            <a:r>
              <a:rPr lang="en-IN" sz="900" dirty="0">
                <a:hlinkClick r:id="rId3" tooltip="https://www.flickr.com/photos/fagorautomation/12115343545"/>
              </a:rPr>
              <a:t>This</a:t>
            </a:r>
            <a:endParaRPr lang="en-IN" sz="900"/>
          </a:p>
        </p:txBody>
      </p:sp>
    </p:spTree>
    <p:extLst>
      <p:ext uri="{BB962C8B-B14F-4D97-AF65-F5344CB8AC3E}">
        <p14:creationId xmlns:p14="http://schemas.microsoft.com/office/powerpoint/2010/main" val="297391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D639-3702-4E6C-07C6-6E3EA7FE097E}"/>
              </a:ext>
            </a:extLst>
          </p:cNvPr>
          <p:cNvSpPr>
            <a:spLocks noGrp="1"/>
          </p:cNvSpPr>
          <p:nvPr>
            <p:ph type="title"/>
          </p:nvPr>
        </p:nvSpPr>
        <p:spPr>
          <a:xfrm>
            <a:off x="253252" y="558801"/>
            <a:ext cx="4452716" cy="5770661"/>
          </a:xfrm>
        </p:spPr>
        <p:txBody>
          <a:bodyPr>
            <a:normAutofit/>
          </a:bodyPr>
          <a:lstStyle/>
          <a:p>
            <a:r>
              <a:rPr lang="en-US" sz="6000" b="1" dirty="0">
                <a:latin typeface="ADLaM Display" panose="02010000000000000000" pitchFamily="2" charset="0"/>
                <a:ea typeface="ADLaM Display" panose="02010000000000000000" pitchFamily="2" charset="0"/>
                <a:cs typeface="ADLaM Display" panose="02010000000000000000" pitchFamily="2" charset="0"/>
              </a:rPr>
              <a:t>PROJECT</a:t>
            </a:r>
            <a:br>
              <a:rPr lang="en-US" sz="6000" b="1" dirty="0">
                <a:latin typeface="ADLaM Display" panose="02010000000000000000" pitchFamily="2" charset="0"/>
                <a:ea typeface="ADLaM Display" panose="02010000000000000000" pitchFamily="2" charset="0"/>
                <a:cs typeface="ADLaM Display" panose="02010000000000000000" pitchFamily="2" charset="0"/>
              </a:rPr>
            </a:br>
            <a:r>
              <a:rPr lang="en-US" sz="6000" b="1" dirty="0">
                <a:latin typeface="ADLaM Display" panose="02010000000000000000" pitchFamily="2" charset="0"/>
                <a:ea typeface="ADLaM Display" panose="02010000000000000000" pitchFamily="2" charset="0"/>
                <a:cs typeface="ADLaM Display" panose="02010000000000000000" pitchFamily="2" charset="0"/>
              </a:rPr>
              <a:t>ROADMAP</a:t>
            </a:r>
            <a:endParaRPr lang="en-IN" sz="6000" b="1" dirty="0">
              <a:latin typeface="ADLaM Display" panose="02010000000000000000" pitchFamily="2" charset="0"/>
              <a:ea typeface="ADLaM Display" panose="02010000000000000000" pitchFamily="2" charset="0"/>
              <a:cs typeface="ADLaM Display" panose="02010000000000000000" pitchFamily="2" charset="0"/>
            </a:endParaRPr>
          </a:p>
        </p:txBody>
      </p:sp>
      <p:graphicFrame>
        <p:nvGraphicFramePr>
          <p:cNvPr id="56" name="Content Placeholder 2">
            <a:extLst>
              <a:ext uri="{FF2B5EF4-FFF2-40B4-BE49-F238E27FC236}">
                <a16:creationId xmlns:a16="http://schemas.microsoft.com/office/drawing/2014/main" id="{BC302A9D-46A1-1B9F-650F-43D2E68037BF}"/>
              </a:ext>
            </a:extLst>
          </p:cNvPr>
          <p:cNvGraphicFramePr>
            <a:graphicFrameLocks noGrp="1"/>
          </p:cNvGraphicFramePr>
          <p:nvPr>
            <p:ph idx="1"/>
            <p:extLst>
              <p:ext uri="{D42A27DB-BD31-4B8C-83A1-F6EECF244321}">
                <p14:modId xmlns:p14="http://schemas.microsoft.com/office/powerpoint/2010/main" val="3258230782"/>
              </p:ext>
            </p:extLst>
          </p:nvPr>
        </p:nvGraphicFramePr>
        <p:xfrm>
          <a:off x="4898476" y="558801"/>
          <a:ext cx="6814117" cy="6095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3" name="Straight Arrow Connector 32">
            <a:extLst>
              <a:ext uri="{FF2B5EF4-FFF2-40B4-BE49-F238E27FC236}">
                <a16:creationId xmlns:a16="http://schemas.microsoft.com/office/drawing/2014/main" id="{91FEE111-E616-17FD-965E-E7BC15421B84}"/>
              </a:ext>
            </a:extLst>
          </p:cNvPr>
          <p:cNvCxnSpPr/>
          <p:nvPr/>
        </p:nvCxnSpPr>
        <p:spPr>
          <a:xfrm>
            <a:off x="8209280" y="1849120"/>
            <a:ext cx="0" cy="325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18FAE47E-CABA-0301-3116-BC96E88A36DF}"/>
              </a:ext>
            </a:extLst>
          </p:cNvPr>
          <p:cNvCxnSpPr/>
          <p:nvPr/>
        </p:nvCxnSpPr>
        <p:spPr>
          <a:xfrm>
            <a:off x="8209280" y="3429000"/>
            <a:ext cx="0" cy="304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F27EA51D-4B29-0BEF-4FF5-B42731A37281}"/>
              </a:ext>
            </a:extLst>
          </p:cNvPr>
          <p:cNvCxnSpPr/>
          <p:nvPr/>
        </p:nvCxnSpPr>
        <p:spPr>
          <a:xfrm>
            <a:off x="8209280" y="5057862"/>
            <a:ext cx="0" cy="304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844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9AC6C300-F68B-377B-EE18-EB5C214FA3F2}"/>
              </a:ext>
            </a:extLst>
          </p:cNvPr>
          <p:cNvPicPr>
            <a:picLocks noChangeAspect="1"/>
          </p:cNvPicPr>
          <p:nvPr/>
        </p:nvPicPr>
        <p:blipFill>
          <a:blip r:embed="rId2">
            <a:duotone>
              <a:schemeClr val="bg2">
                <a:shade val="45000"/>
                <a:satMod val="135000"/>
              </a:schemeClr>
              <a:prstClr val="white"/>
            </a:duotone>
          </a:blip>
          <a:srcRect t="10049" b="5681"/>
          <a:stretch/>
        </p:blipFill>
        <p:spPr>
          <a:xfrm>
            <a:off x="20" y="10"/>
            <a:ext cx="12191980" cy="6857990"/>
          </a:xfrm>
          <a:prstGeom prst="rect">
            <a:avLst/>
          </a:prstGeom>
        </p:spPr>
      </p:pic>
      <p:sp>
        <p:nvSpPr>
          <p:cNvPr id="2" name="Title 1">
            <a:extLst>
              <a:ext uri="{FF2B5EF4-FFF2-40B4-BE49-F238E27FC236}">
                <a16:creationId xmlns:a16="http://schemas.microsoft.com/office/drawing/2014/main" id="{F65750D4-60EC-1AA0-3BAA-629F4B667052}"/>
              </a:ext>
            </a:extLst>
          </p:cNvPr>
          <p:cNvSpPr>
            <a:spLocks noGrp="1"/>
          </p:cNvSpPr>
          <p:nvPr>
            <p:ph type="title"/>
          </p:nvPr>
        </p:nvSpPr>
        <p:spPr>
          <a:xfrm>
            <a:off x="677333" y="609599"/>
            <a:ext cx="9754693" cy="1484671"/>
          </a:xfrm>
        </p:spPr>
        <p:txBody>
          <a:bodyPr>
            <a:normAutofit/>
          </a:bodyPr>
          <a:lstStyle/>
          <a:p>
            <a:r>
              <a:rPr lang="en-US"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MATERIAL</a:t>
            </a:r>
            <a:endParaRPr lang="en-IN"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p:txBody>
      </p:sp>
      <p:graphicFrame>
        <p:nvGraphicFramePr>
          <p:cNvPr id="44" name="Content Placeholder 2">
            <a:extLst>
              <a:ext uri="{FF2B5EF4-FFF2-40B4-BE49-F238E27FC236}">
                <a16:creationId xmlns:a16="http://schemas.microsoft.com/office/drawing/2014/main" id="{A019805B-7627-5731-A49B-34AB78B993B4}"/>
              </a:ext>
            </a:extLst>
          </p:cNvPr>
          <p:cNvGraphicFramePr>
            <a:graphicFrameLocks noGrp="1"/>
          </p:cNvGraphicFramePr>
          <p:nvPr>
            <p:ph idx="1"/>
            <p:extLst>
              <p:ext uri="{D42A27DB-BD31-4B8C-83A1-F6EECF244321}">
                <p14:modId xmlns:p14="http://schemas.microsoft.com/office/powerpoint/2010/main" val="88008133"/>
              </p:ext>
            </p:extLst>
          </p:nvPr>
        </p:nvGraphicFramePr>
        <p:xfrm>
          <a:off x="677862" y="1573162"/>
          <a:ext cx="11052021" cy="4675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887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D368B9-34E5-3297-969E-3C23B98E56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273F1-60A5-E55D-07BC-A4237D2E684F}"/>
              </a:ext>
            </a:extLst>
          </p:cNvPr>
          <p:cNvSpPr>
            <a:spLocks noGrp="1"/>
          </p:cNvSpPr>
          <p:nvPr>
            <p:ph type="title"/>
          </p:nvPr>
        </p:nvSpPr>
        <p:spPr>
          <a:xfrm>
            <a:off x="838200" y="448721"/>
            <a:ext cx="8335297" cy="701603"/>
          </a:xfrm>
        </p:spPr>
        <p:txBody>
          <a:bodyPr anchor="b">
            <a:noAutofit/>
          </a:bodyPr>
          <a:lstStyle/>
          <a:p>
            <a:r>
              <a:rPr lang="en-US" sz="4400" b="1" dirty="0">
                <a:latin typeface="ADLaM Display" panose="02010000000000000000" pitchFamily="2" charset="0"/>
                <a:ea typeface="ADLaM Display" panose="02010000000000000000" pitchFamily="2" charset="0"/>
                <a:cs typeface="ADLaM Display" panose="02010000000000000000" pitchFamily="2" charset="0"/>
              </a:rPr>
              <a:t>DIMENSIONS</a:t>
            </a:r>
            <a:endParaRPr lang="en-IN" sz="4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22E6965C-DAFE-FEAF-BC36-E9F747B69647}"/>
              </a:ext>
            </a:extLst>
          </p:cNvPr>
          <p:cNvSpPr>
            <a:spLocks noGrp="1"/>
          </p:cNvSpPr>
          <p:nvPr>
            <p:ph idx="1"/>
          </p:nvPr>
        </p:nvSpPr>
        <p:spPr>
          <a:xfrm>
            <a:off x="285134" y="1828802"/>
            <a:ext cx="11602065" cy="4758797"/>
          </a:xfrm>
        </p:spPr>
        <p:txBody>
          <a:bodyPr>
            <a:normAutofit/>
          </a:bodyPr>
          <a:lstStyle/>
          <a:p>
            <a:r>
              <a:rPr lang="en-IN" sz="2000" dirty="0"/>
              <a:t> </a:t>
            </a:r>
            <a:r>
              <a:rPr lang="en-IN" sz="2000" b="1" dirty="0"/>
              <a:t>DIMENSIONS OF FIXTURE </a:t>
            </a:r>
            <a:r>
              <a:rPr lang="en-IN" sz="2000" dirty="0"/>
              <a:t>:</a:t>
            </a:r>
          </a:p>
          <a:p>
            <a:pPr marL="0" indent="0">
              <a:buNone/>
            </a:pPr>
            <a:r>
              <a:rPr lang="en-IN" sz="2000" dirty="0"/>
              <a:t>Dimensions of Base Plate &amp; Top Plate = 300mm*300mm*10mm</a:t>
            </a:r>
          </a:p>
          <a:p>
            <a:pPr marL="0" indent="0">
              <a:buNone/>
            </a:pPr>
            <a:r>
              <a:rPr lang="en-IN" sz="2000" dirty="0"/>
              <a:t>Dimensions of Clamping Plate = 124mm*30mm*10mm</a:t>
            </a:r>
          </a:p>
          <a:p>
            <a:pPr marL="0" indent="0">
              <a:buNone/>
            </a:pPr>
            <a:r>
              <a:rPr lang="en-IN" sz="2000" dirty="0"/>
              <a:t>Length of Spacer=100mm</a:t>
            </a:r>
          </a:p>
          <a:p>
            <a:pPr marL="0" indent="0">
              <a:buNone/>
            </a:pPr>
            <a:r>
              <a:rPr lang="en-IN" sz="2000" dirty="0"/>
              <a:t>Radius of Spacer = 40mm</a:t>
            </a:r>
          </a:p>
          <a:p>
            <a:pPr marL="0" indent="0">
              <a:buNone/>
            </a:pPr>
            <a:r>
              <a:rPr lang="en-IN" sz="2000" dirty="0"/>
              <a:t>Dimensions of clamping plate = 124mm</a:t>
            </a:r>
          </a:p>
          <a:p>
            <a:pPr marL="0" indent="0">
              <a:buNone/>
            </a:pPr>
            <a:r>
              <a:rPr lang="en-IN" sz="2000" dirty="0"/>
              <a:t>Diameter of hole of  clamping plate =11mm</a:t>
            </a:r>
          </a:p>
          <a:p>
            <a:r>
              <a:rPr lang="en-US" sz="2000" b="1" dirty="0"/>
              <a:t>DIMENSIONS OF TOOL</a:t>
            </a:r>
          </a:p>
          <a:p>
            <a:pPr marL="0" indent="0">
              <a:buNone/>
            </a:pPr>
            <a:r>
              <a:rPr lang="en-US" sz="2000" dirty="0"/>
              <a:t>Shank Length=88mm</a:t>
            </a:r>
          </a:p>
          <a:p>
            <a:pPr marL="0" indent="0">
              <a:buNone/>
            </a:pPr>
            <a:r>
              <a:rPr lang="en-US" sz="2000" dirty="0"/>
              <a:t>Diameter =10mm</a:t>
            </a:r>
          </a:p>
          <a:p>
            <a:pPr marL="0" indent="0">
              <a:buNone/>
            </a:pPr>
            <a:r>
              <a:rPr lang="en-US" sz="2000" dirty="0"/>
              <a:t>Collect length =34mm</a:t>
            </a:r>
            <a:endParaRPr lang="en-IN" sz="2000" dirty="0"/>
          </a:p>
          <a:p>
            <a:pPr marL="0" indent="0">
              <a:buNone/>
            </a:pPr>
            <a:endParaRPr lang="en-US" sz="2000" dirty="0"/>
          </a:p>
          <a:p>
            <a:pPr marL="0" indent="0">
              <a:buNone/>
            </a:pPr>
            <a:endParaRPr lang="en-US" sz="2000" dirty="0"/>
          </a:p>
          <a:p>
            <a:pPr marL="0" indent="0">
              <a:buNone/>
            </a:pPr>
            <a:endParaRPr lang="en-IN" sz="2000" dirty="0">
              <a:solidFill>
                <a:schemeClr val="bg1"/>
              </a:solidFill>
            </a:endParaRPr>
          </a:p>
        </p:txBody>
      </p:sp>
      <p:pic>
        <p:nvPicPr>
          <p:cNvPr id="5" name="Picture 4" descr="A test tube with a black dot&#10;&#10;AI-generated content may be incorrect.">
            <a:extLst>
              <a:ext uri="{FF2B5EF4-FFF2-40B4-BE49-F238E27FC236}">
                <a16:creationId xmlns:a16="http://schemas.microsoft.com/office/drawing/2014/main" id="{00B527A0-124D-44CD-B0FF-349B03D02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165" y="4847430"/>
            <a:ext cx="1268683" cy="1540191"/>
          </a:xfrm>
          <a:prstGeom prst="rect">
            <a:avLst/>
          </a:prstGeom>
        </p:spPr>
      </p:pic>
      <p:pic>
        <p:nvPicPr>
          <p:cNvPr id="9" name="Picture 8" descr="A black square with holes&#10;&#10;AI-generated content may be incorrect.">
            <a:extLst>
              <a:ext uri="{FF2B5EF4-FFF2-40B4-BE49-F238E27FC236}">
                <a16:creationId xmlns:a16="http://schemas.microsoft.com/office/drawing/2014/main" id="{BEF7E688-CCFF-2695-66B6-BF7772CA7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6852" y="1967627"/>
            <a:ext cx="2777468" cy="2334117"/>
          </a:xfrm>
          <a:prstGeom prst="rect">
            <a:avLst/>
          </a:prstGeom>
        </p:spPr>
      </p:pic>
    </p:spTree>
    <p:extLst>
      <p:ext uri="{BB962C8B-B14F-4D97-AF65-F5344CB8AC3E}">
        <p14:creationId xmlns:p14="http://schemas.microsoft.com/office/powerpoint/2010/main" val="324162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0618-5614-B5A8-3EF5-7F7272F7D086}"/>
              </a:ext>
            </a:extLst>
          </p:cNvPr>
          <p:cNvSpPr>
            <a:spLocks noGrp="1"/>
          </p:cNvSpPr>
          <p:nvPr>
            <p:ph type="title"/>
          </p:nvPr>
        </p:nvSpPr>
        <p:spPr>
          <a:xfrm>
            <a:off x="572493" y="238539"/>
            <a:ext cx="11018520" cy="1434415"/>
          </a:xfrm>
        </p:spPr>
        <p:txBody>
          <a:bodyPr anchor="b">
            <a:normAutofit/>
          </a:bodyPr>
          <a:lstStyle/>
          <a:p>
            <a:r>
              <a:rPr lang="en-US" sz="5400">
                <a:latin typeface="ADLaM Display" panose="02010000000000000000" pitchFamily="2" charset="0"/>
                <a:ea typeface="ADLaM Display" panose="02010000000000000000" pitchFamily="2" charset="0"/>
                <a:cs typeface="ADLaM Display" panose="02010000000000000000" pitchFamily="2" charset="0"/>
              </a:rPr>
              <a:t>DESIGN</a:t>
            </a:r>
            <a:endParaRPr lang="en-IN" sz="54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C40C8F02-C683-C8FA-0319-E454AA394B86}"/>
              </a:ext>
            </a:extLst>
          </p:cNvPr>
          <p:cNvSpPr>
            <a:spLocks noGrp="1"/>
          </p:cNvSpPr>
          <p:nvPr>
            <p:ph idx="1"/>
          </p:nvPr>
        </p:nvSpPr>
        <p:spPr>
          <a:xfrm>
            <a:off x="572493" y="2071316"/>
            <a:ext cx="6713552" cy="4119172"/>
          </a:xfrm>
        </p:spPr>
        <p:txBody>
          <a:bodyPr anchor="t">
            <a:normAutofit fontScale="92500" lnSpcReduction="10000"/>
          </a:bodyPr>
          <a:lstStyle/>
          <a:p>
            <a:r>
              <a:rPr lang="en-US" sz="2000"/>
              <a:t>The fixture was designed to ensure precise and secure mounting on the machine bed. The design and manufacturing process followed a structured approach . </a:t>
            </a:r>
          </a:p>
          <a:p>
            <a:r>
              <a:rPr lang="en-US" sz="2000" b="1"/>
              <a:t>Measurement and Initial Design</a:t>
            </a:r>
            <a:r>
              <a:rPr lang="en-US" sz="2000"/>
              <a:t>: The dimensions of the machine bed were carefully measured to determine the mounting constraints and ensure proper alignment of the fixture.</a:t>
            </a:r>
          </a:p>
          <a:p>
            <a:r>
              <a:rPr lang="en-US" sz="2000" b="1"/>
              <a:t>3D Modeling and Design Validation</a:t>
            </a:r>
            <a:r>
              <a:rPr lang="en-US" sz="2000"/>
              <a:t>: A detailed 3D model of the fixture was created using SolidWorks to visualize its structure, assess fitment, and identify potential design improvements.</a:t>
            </a:r>
          </a:p>
          <a:p>
            <a:r>
              <a:rPr lang="en-US" sz="2000"/>
              <a:t>Similarly , the single point tool was designed using SolidWorks .</a:t>
            </a:r>
          </a:p>
          <a:p>
            <a:endParaRPr lang="en-US" sz="2000"/>
          </a:p>
          <a:p>
            <a:endParaRPr lang="en-IN" sz="2000"/>
          </a:p>
        </p:txBody>
      </p:sp>
      <p:pic>
        <p:nvPicPr>
          <p:cNvPr id="6" name="Picture 5" descr="A black square object with a hole&#10;&#10;AI-generated content may be incorrect.">
            <a:extLst>
              <a:ext uri="{FF2B5EF4-FFF2-40B4-BE49-F238E27FC236}">
                <a16:creationId xmlns:a16="http://schemas.microsoft.com/office/drawing/2014/main" id="{565672D4-6205-E6F3-4574-9AD8724D3131}"/>
              </a:ext>
            </a:extLst>
          </p:cNvPr>
          <p:cNvPicPr>
            <a:picLocks noChangeAspect="1"/>
          </p:cNvPicPr>
          <p:nvPr/>
        </p:nvPicPr>
        <p:blipFill>
          <a:blip r:embed="rId2">
            <a:extLst>
              <a:ext uri="{28A0092B-C50C-407E-A947-70E740481C1C}">
                <a14:useLocalDpi xmlns:a14="http://schemas.microsoft.com/office/drawing/2010/main" val="0"/>
              </a:ext>
            </a:extLst>
          </a:blip>
          <a:srcRect l="4550" r="8864" b="-2"/>
          <a:stretch/>
        </p:blipFill>
        <p:spPr>
          <a:xfrm>
            <a:off x="7675658" y="2093976"/>
            <a:ext cx="3941064" cy="4096512"/>
          </a:xfrm>
          <a:prstGeom prst="rect">
            <a:avLst/>
          </a:prstGeom>
        </p:spPr>
      </p:pic>
    </p:spTree>
    <p:extLst>
      <p:ext uri="{BB962C8B-B14F-4D97-AF65-F5344CB8AC3E}">
        <p14:creationId xmlns:p14="http://schemas.microsoft.com/office/powerpoint/2010/main" val="1688902623"/>
      </p:ext>
    </p:extLst>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A129260-A77C-4868-B7A5-35A40DDC8D8D}">
  <we:reference id="6a7bd4f3-0563-43af-8c08-79110eebdff6" version="1.1.4.0" store="EXCatalog" storeType="EXCatalog"/>
  <we:alternateReferences>
    <we:reference id="WA104381155" version="1.1.4.0" store="en-IN"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3F81C9CD049145A105E69DB14F5BCB" ma:contentTypeVersion="6" ma:contentTypeDescription="Create a new document." ma:contentTypeScope="" ma:versionID="b43a43c18dd7ebacd6dd04fd7961cb70">
  <xsd:schema xmlns:xsd="http://www.w3.org/2001/XMLSchema" xmlns:xs="http://www.w3.org/2001/XMLSchema" xmlns:p="http://schemas.microsoft.com/office/2006/metadata/properties" xmlns:ns3="344c9502-9473-4d85-b05e-00afbeb674bc" targetNamespace="http://schemas.microsoft.com/office/2006/metadata/properties" ma:root="true" ma:fieldsID="4b7d3c9320e98a428bb41e80cacf8852" ns3:_="">
    <xsd:import namespace="344c9502-9473-4d85-b05e-00afbeb674bc"/>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4c9502-9473-4d85-b05e-00afbeb674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44c9502-9473-4d85-b05e-00afbeb674b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BEAECA-0B37-41A3-B49D-6D4ABF4B3C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4c9502-9473-4d85-b05e-00afbeb674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CAAC96-1193-4299-8F36-E9B890091B9D}">
  <ds:schemaRefs>
    <ds:schemaRef ds:uri="http://schemas.microsoft.com/office/infopath/2007/PartnerControls"/>
    <ds:schemaRef ds:uri="http://purl.org/dc/terms/"/>
    <ds:schemaRef ds:uri="http://purl.org/dc/dcmitype/"/>
    <ds:schemaRef ds:uri="344c9502-9473-4d85-b05e-00afbeb674bc"/>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16B5DC4E-AA76-4140-98DC-D940E52907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5759</TotalTime>
  <Words>1743</Words>
  <Application>Microsoft Office PowerPoint</Application>
  <PresentationFormat>Widescreen</PresentationFormat>
  <Paragraphs>167</Paragraphs>
  <Slides>25</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ADLaM Display</vt:lpstr>
      <vt:lpstr>Amasis MT Pro Black</vt:lpstr>
      <vt:lpstr>Arial</vt:lpstr>
      <vt:lpstr>Trebuchet MS</vt:lpstr>
      <vt:lpstr>Wingdings 3</vt:lpstr>
      <vt:lpstr>Facet</vt:lpstr>
      <vt:lpstr>SINGLE POINT INCREMENTAL FORMING (Miniproject)</vt:lpstr>
      <vt:lpstr>OBJECTIVE</vt:lpstr>
      <vt:lpstr>WHAT IS SPIF?</vt:lpstr>
      <vt:lpstr>APPLICATIONS</vt:lpstr>
      <vt:lpstr>WHAT WE ARE PERFORMING?</vt:lpstr>
      <vt:lpstr>PROJECT ROADMAP</vt:lpstr>
      <vt:lpstr>MATERIAL</vt:lpstr>
      <vt:lpstr>DIMENSIONS</vt:lpstr>
      <vt:lpstr>DESIGN</vt:lpstr>
      <vt:lpstr>FIXTURE DESIGN</vt:lpstr>
      <vt:lpstr>PowerPoint Presentation</vt:lpstr>
      <vt:lpstr>SIMULATION</vt:lpstr>
      <vt:lpstr>WORKPIECE   DIMENSIONS OF FRUSTUM:  Outer diameter = 80mm  Inner diameter = 30mm  Depth = 50mm   Process Parameters:  Spindle speed (rpm)=300  Vertical step depth (mm)=1.0  Feed rate (mm/min)=300  Tool diameter (mm)=10  Sheet thickness (mm)=3.0   </vt:lpstr>
      <vt:lpstr>PowerPoint Presentation</vt:lpstr>
      <vt:lpstr>ANALYSIS</vt:lpstr>
      <vt:lpstr>SHEET DEFORMATION</vt:lpstr>
      <vt:lpstr>HAND CALCULATION</vt:lpstr>
      <vt:lpstr>PROTOTYPE</vt:lpstr>
      <vt:lpstr>PROTOTYPE MODEL</vt:lpstr>
      <vt:lpstr>PowerPoint Presentation</vt:lpstr>
      <vt:lpstr>MANUFACTURING OPERATIONS</vt:lpstr>
      <vt:lpstr>PURCHASE &amp; QUOTATION </vt:lpstr>
      <vt:lpstr>TESTING (Planned work)</vt:lpstr>
      <vt:lpstr>MACHINE SPECIFICATION</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GANGISETTY VAISHNAVI VIJAY RAMARAO</dc:creator>
  <cp:lastModifiedBy>GANGISETTY VAISHNAVI VIJAY RAMARAO</cp:lastModifiedBy>
  <cp:revision>12</cp:revision>
  <dcterms:created xsi:type="dcterms:W3CDTF">2025-03-10T15:44:56Z</dcterms:created>
  <dcterms:modified xsi:type="dcterms:W3CDTF">2025-04-05T06:23:54Z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0x010100893F81C9CD049145A105E69DB14F5BCB</vt:lpwstr>
  </property>
</Properties>
</file>